
<file path=[Content_Types].xml><?xml version="1.0" encoding="utf-8"?>
<Types xmlns="http://schemas.openxmlformats.org/package/2006/content-types">
  <Default Extension="fntdata" ContentType="application/x-fontdata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</p:sldMasterIdLst>
  <p:notesMasterIdLst>
    <p:notesMasterId r:id="rId21"/>
  </p:notesMasterIdLst>
  <p:sldIdLst>
    <p:sldId id="256" r:id="rId2"/>
    <p:sldId id="257" r:id="rId3"/>
    <p:sldId id="259" r:id="rId4"/>
    <p:sldId id="260" r:id="rId5"/>
    <p:sldId id="261" r:id="rId6"/>
    <p:sldId id="262" r:id="rId7"/>
    <p:sldId id="275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</p:sldIdLst>
  <p:sldSz cx="12192000" cy="6858000"/>
  <p:notesSz cx="6858000" cy="9144000"/>
  <p:embeddedFontLst>
    <p:embeddedFont>
      <p:font typeface="Congenial Black" panose="02000503040000020004" pitchFamily="2" charset="0"/>
      <p:bold r:id="rId22"/>
      <p:boldItalic r:id="rId23"/>
    </p:embeddedFont>
    <p:embeddedFont>
      <p:font typeface="Overlock" panose="020B0604020202020204" charset="0"/>
      <p:regular r:id="rId24"/>
      <p:bold r:id="rId25"/>
      <p:italic r:id="rId26"/>
      <p:boldItalic r:id="rId27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  <p:ext uri="http://customooxmlschemas.google.com/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30" roundtripDataSignature="AMtx7mjUqTpFQxN3DK8hvA1M9z+Ed6fn9Q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792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5.fntdata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4.fntdata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3.fntdata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2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1.fntdata"/><Relationship Id="rId27" Type="http://schemas.openxmlformats.org/officeDocument/2006/relationships/font" Target="fonts/font6.fntdata"/><Relationship Id="rId30" Type="http://customschemas.google.com/relationships/presentationmetadata" Target="meta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2" name="Google Shape;82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g20459786900_0_1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1" name="Google Shape;181;g20459786900_0_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Google Shape;194;p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5" name="Google Shape;195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Google Shape;204;p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5" name="Google Shape;205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p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9" name="Google Shape;219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Google Shape;227;p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8" name="Google Shape;228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Google Shape;241;p1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2" name="Google Shape;242;p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" name="Google Shape;252;p1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3" name="Google Shape;253;p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" name="Google Shape;266;p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7" name="Google Shape;267;p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" name="Google Shape;281;p1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2" name="Google Shape;282;p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" name="Google Shape;296;p1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7" name="Google Shape;297;p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4" name="Google Shape;94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5" name="Google Shape;115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6" name="Google Shape;126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6" name="Google Shape;136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p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7" name="Google Shape;147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p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7" name="Google Shape;147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415075966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p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8" name="Google Shape;158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g20459786900_0_3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2" name="Google Shape;172;g20459786900_0_3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iapositive de titre" type="title">
  <p:cSld name="TITLE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19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" name="Google Shape;13;p19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14" name="Google Shape;14;p19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" name="Google Shape;15;p1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" name="Google Shape;16;p1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re et texte vertical" type="vertTx">
  <p:cSld name="VERTICAL_TEXT"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28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28"/>
          <p:cNvSpPr txBox="1">
            <a:spLocks noGrp="1"/>
          </p:cNvSpPr>
          <p:nvPr>
            <p:ph type="body" idx="1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1" name="Google Shape;71;p2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2" name="Google Shape;72;p2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3" name="Google Shape;73;p2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re vertical et texte" type="vertTitleAndTx">
  <p:cSld name="VERTICAL_TITLE_AND_VERTICAL_TEXT"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29"/>
          <p:cNvSpPr txBox="1">
            <a:spLocks noGrp="1"/>
          </p:cNvSpPr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29"/>
          <p:cNvSpPr txBox="1">
            <a:spLocks noGrp="1"/>
          </p:cNvSpPr>
          <p:nvPr>
            <p:ph type="body" idx="1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7" name="Google Shape;77;p29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8" name="Google Shape;78;p2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9" name="Google Shape;79;p2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re de section" type="secHead">
  <p:cSld name="SECTION_HEADER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20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20"/>
          <p:cNvSpPr txBox="1"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20" name="Google Shape;20;p2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" name="Google Shape;21;p2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2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re et contenu" type="obj">
  <p:cSld name="OBJECT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2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21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6" name="Google Shape;26;p2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2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8" name="Google Shape;28;p2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eux contenus" type="twoObj">
  <p:cSld name="TWO_OBJECTS"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22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22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2" name="Google Shape;32;p22"/>
          <p:cNvSpPr txBox="1">
            <a:spLocks noGrp="1"/>
          </p:cNvSpPr>
          <p:nvPr>
            <p:ph type="body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3" name="Google Shape;33;p2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4" name="Google Shape;34;p2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2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aison" type="twoTxTwoObj">
  <p:cSld name="TWO_OBJECTS_WITH_TEXT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23"/>
          <p:cNvSpPr txBox="1"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23"/>
          <p:cNvSpPr txBox="1"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39" name="Google Shape;39;p23"/>
          <p:cNvSpPr txBox="1">
            <a:spLocks noGrp="1"/>
          </p:cNvSpPr>
          <p:nvPr>
            <p:ph type="body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0" name="Google Shape;40;p23"/>
          <p:cNvSpPr txBox="1">
            <a:spLocks noGrp="1"/>
          </p:cNvSpPr>
          <p:nvPr>
            <p:ph type="body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1" name="Google Shape;41;p23"/>
          <p:cNvSpPr txBox="1">
            <a:spLocks noGrp="1"/>
          </p:cNvSpPr>
          <p:nvPr>
            <p:ph type="body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2" name="Google Shape;42;p23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3" name="Google Shape;43;p2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4" name="Google Shape;44;p2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re seul" type="titleOnly">
  <p:cSld name="TITLE_ONLY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24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2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2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9" name="Google Shape;49;p2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ide" type="blank">
  <p:cSld name="BLANK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25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25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25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u avec légende" type="objTx">
  <p:cSld name="OBJECT_WITH_CAPTION_TEXT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26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26"/>
          <p:cNvSpPr txBox="1">
            <a:spLocks noGrp="1"/>
          </p:cNvSpPr>
          <p:nvPr>
            <p:ph type="body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31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marL="1371600" lvl="2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marL="2286000" lvl="4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marL="2743200" lvl="5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57" name="Google Shape;57;p26"/>
          <p:cNvSpPr txBox="1">
            <a:spLocks noGrp="1"/>
          </p:cNvSpPr>
          <p:nvPr>
            <p:ph type="body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58" name="Google Shape;58;p26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2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2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mage avec légende" type="picTx">
  <p:cSld name="PICTURE_WITH_CAPTION_TEXT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27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27"/>
          <p:cNvSpPr>
            <a:spLocks noGrp="1"/>
          </p:cNvSpPr>
          <p:nvPr>
            <p:ph type="pic" idx="2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64" name="Google Shape;64;p27"/>
          <p:cNvSpPr txBox="1">
            <a:spLocks noGrp="1"/>
          </p:cNvSpPr>
          <p:nvPr>
            <p:ph type="body" idx="1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65" name="Google Shape;65;p2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6" name="Google Shape;66;p2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2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‹N°›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8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7" name="Google Shape;7;p18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p1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" name="Google Shape;9;p1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" name="Google Shape;10;p1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‹N°›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Relationship Id="rId4" Type="http://schemas.openxmlformats.org/officeDocument/2006/relationships/hyperlink" Target="https://www.service-public.fr/simulateur/calcul/15646-01" TargetMode="Externa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6.jp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s://cerfa.vos-demarches.com/particuliers/cerfa-10008-02.pdf" TargetMode="Externa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3.jpg"/><Relationship Id="rId4" Type="http://schemas.openxmlformats.org/officeDocument/2006/relationships/image" Target="../media/image2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7.jpg"/><Relationship Id="rId5" Type="http://schemas.openxmlformats.org/officeDocument/2006/relationships/image" Target="../media/image6.jpg"/><Relationship Id="rId4" Type="http://schemas.openxmlformats.org/officeDocument/2006/relationships/hyperlink" Target="https://turismo.org/museo-correr/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0.jpg"/><Relationship Id="rId4" Type="http://schemas.openxmlformats.org/officeDocument/2006/relationships/image" Target="../media/image9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7" Type="http://schemas.openxmlformats.org/officeDocument/2006/relationships/hyperlink" Target="https://www.lecosmopolite.it/piazza-delle-erbe-a-verona-cosa-vedere/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3.jpg"/><Relationship Id="rId5" Type="http://schemas.openxmlformats.org/officeDocument/2006/relationships/hyperlink" Target="https://en.wikipedia.org/wiki/File:Arenes_de_Nimes_panorama.jpg" TargetMode="External"/><Relationship Id="rId4" Type="http://schemas.openxmlformats.org/officeDocument/2006/relationships/image" Target="../media/image12.jp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"/>
          <p:cNvSpPr/>
          <p:nvPr/>
        </p:nvSpPr>
        <p:spPr>
          <a:xfrm>
            <a:off x="3048" y="0"/>
            <a:ext cx="12188952" cy="6858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5" name="Google Shape;85;p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6" name="Google Shape;86;p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7" name="Google Shape;87;p1"/>
          <p:cNvSpPr/>
          <p:nvPr/>
        </p:nvSpPr>
        <p:spPr>
          <a:xfrm>
            <a:off x="2815929" y="148929"/>
            <a:ext cx="6560142" cy="6560142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8" name="Google Shape;88;p1"/>
          <p:cNvSpPr txBox="1">
            <a:spLocks noGrp="1"/>
          </p:cNvSpPr>
          <p:nvPr>
            <p:ph type="ctrTitle"/>
          </p:nvPr>
        </p:nvSpPr>
        <p:spPr>
          <a:xfrm>
            <a:off x="3315031" y="1380754"/>
            <a:ext cx="5736204" cy="25135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Overlock"/>
              <a:buNone/>
            </a:pPr>
            <a:r>
              <a:rPr lang="fr-FR" b="1" dirty="0">
                <a:latin typeface="Overlock"/>
                <a:ea typeface="Overlock"/>
                <a:cs typeface="Overlock"/>
                <a:sym typeface="Overlock"/>
              </a:rPr>
              <a:t>Voyage en Italie 2024</a:t>
            </a:r>
            <a:endParaRPr b="1" dirty="0"/>
          </a:p>
        </p:txBody>
      </p:sp>
      <p:sp>
        <p:nvSpPr>
          <p:cNvPr id="89" name="Google Shape;89;p1"/>
          <p:cNvSpPr txBox="1">
            <a:spLocks noGrp="1"/>
          </p:cNvSpPr>
          <p:nvPr>
            <p:ph type="subTitle" idx="1"/>
          </p:nvPr>
        </p:nvSpPr>
        <p:spPr>
          <a:xfrm>
            <a:off x="3315031" y="4076802"/>
            <a:ext cx="5561938" cy="15345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fr-FR" sz="2800" b="1" dirty="0"/>
              <a:t>mardi 26 – samedi 30 mars </a:t>
            </a:r>
            <a:endParaRPr b="1" dirty="0"/>
          </a:p>
          <a:p>
            <a:pPr marL="0" lvl="0" indent="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fr-FR" sz="3600" b="1" dirty="0" err="1">
                <a:latin typeface="Congenial Black" panose="020F0502020204030204" pitchFamily="2" charset="0"/>
                <a:ea typeface="Arial"/>
                <a:cs typeface="Arial"/>
                <a:sym typeface="Arial"/>
              </a:rPr>
              <a:t>Vicenza</a:t>
            </a:r>
            <a:r>
              <a:rPr lang="fr-FR" sz="3600" b="1" dirty="0">
                <a:latin typeface="Congenial Black" panose="020F0502020204030204" pitchFamily="2" charset="0"/>
                <a:ea typeface="Arial"/>
                <a:cs typeface="Arial"/>
                <a:sym typeface="Arial"/>
              </a:rPr>
              <a:t> </a:t>
            </a:r>
            <a:r>
              <a:rPr lang="fr-FR" sz="3600" b="1" dirty="0" err="1">
                <a:latin typeface="Congenial Black" panose="020F0502020204030204" pitchFamily="2" charset="0"/>
                <a:ea typeface="Arial"/>
                <a:cs typeface="Arial"/>
                <a:sym typeface="Arial"/>
              </a:rPr>
              <a:t>Venezia</a:t>
            </a:r>
            <a:r>
              <a:rPr lang="fr-FR" sz="3600" b="1" dirty="0">
                <a:latin typeface="Congenial Black" panose="020F0502020204030204" pitchFamily="2" charset="0"/>
                <a:ea typeface="Arial"/>
                <a:cs typeface="Arial"/>
                <a:sym typeface="Arial"/>
              </a:rPr>
              <a:t> </a:t>
            </a:r>
            <a:r>
              <a:rPr lang="fr-FR" sz="3600" b="1" dirty="0" err="1">
                <a:latin typeface="Congenial Black" panose="020F0502020204030204" pitchFamily="2" charset="0"/>
                <a:ea typeface="Arial"/>
                <a:cs typeface="Arial"/>
                <a:sym typeface="Arial"/>
              </a:rPr>
              <a:t>Verona</a:t>
            </a:r>
            <a:endParaRPr sz="3600" b="1" dirty="0">
              <a:latin typeface="Congenial Black" panose="020F0502020204030204" pitchFamily="2" charset="0"/>
              <a:ea typeface="Arial"/>
              <a:cs typeface="Arial"/>
              <a:sym typeface="Arial"/>
            </a:endParaRPr>
          </a:p>
        </p:txBody>
      </p:sp>
      <p:sp>
        <p:nvSpPr>
          <p:cNvPr id="90" name="Google Shape;90;p1"/>
          <p:cNvSpPr/>
          <p:nvPr/>
        </p:nvSpPr>
        <p:spPr>
          <a:xfrm rot="-1577571" flipH="1">
            <a:off x="2494119" y="6170"/>
            <a:ext cx="6816262" cy="6816262"/>
          </a:xfrm>
          <a:prstGeom prst="arc">
            <a:avLst>
              <a:gd name="adj1" fmla="val 16200000"/>
              <a:gd name="adj2" fmla="val 20093138"/>
            </a:avLst>
          </a:prstGeom>
          <a:noFill/>
          <a:ln w="127000" cap="rnd" cmpd="sng">
            <a:solidFill>
              <a:schemeClr val="accent4">
                <a:alpha val="94901"/>
              </a:schemeClr>
            </a:solidFill>
            <a:prstDash val="dash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1" name="Google Shape;91;p1"/>
          <p:cNvSpPr/>
          <p:nvPr/>
        </p:nvSpPr>
        <p:spPr>
          <a:xfrm>
            <a:off x="8200995" y="5310973"/>
            <a:ext cx="705948" cy="686798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g20459786900_0_19"/>
          <p:cNvSpPr/>
          <p:nvPr/>
        </p:nvSpPr>
        <p:spPr>
          <a:xfrm>
            <a:off x="3048" y="0"/>
            <a:ext cx="12189000" cy="6858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4" name="Google Shape;184;g20459786900_0_19"/>
          <p:cNvSpPr/>
          <p:nvPr/>
        </p:nvSpPr>
        <p:spPr>
          <a:xfrm>
            <a:off x="4000500" y="1087403"/>
            <a:ext cx="8191500" cy="5770597"/>
          </a:xfrm>
          <a:custGeom>
            <a:avLst/>
            <a:gdLst/>
            <a:ahLst/>
            <a:cxnLst/>
            <a:rect l="l" t="t" r="r" b="b"/>
            <a:pathLst>
              <a:path w="8191500" h="5770597" extrusionOk="0">
                <a:moveTo>
                  <a:pt x="4929467" y="0"/>
                </a:moveTo>
                <a:cubicBezTo>
                  <a:pt x="6120547" y="0"/>
                  <a:pt x="7212963" y="419755"/>
                  <a:pt x="8065066" y="1118513"/>
                </a:cubicBezTo>
                <a:lnTo>
                  <a:pt x="8191500" y="1227339"/>
                </a:lnTo>
                <a:lnTo>
                  <a:pt x="8191500" y="5770597"/>
                </a:lnTo>
                <a:lnTo>
                  <a:pt x="79523" y="5770597"/>
                </a:lnTo>
                <a:lnTo>
                  <a:pt x="56799" y="5644158"/>
                </a:lnTo>
                <a:cubicBezTo>
                  <a:pt x="19398" y="5400934"/>
                  <a:pt x="0" y="5151822"/>
                  <a:pt x="0" y="4898209"/>
                </a:cubicBezTo>
                <a:cubicBezTo>
                  <a:pt x="0" y="2193003"/>
                  <a:pt x="2206998" y="0"/>
                  <a:pt x="4929467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Calibri"/>
              <a:buNone/>
            </a:pPr>
            <a:endParaRPr sz="18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5" name="Google Shape;185;g20459786900_0_19"/>
          <p:cNvSpPr txBox="1">
            <a:spLocks noGrp="1"/>
          </p:cNvSpPr>
          <p:nvPr>
            <p:ph type="title"/>
          </p:nvPr>
        </p:nvSpPr>
        <p:spPr>
          <a:xfrm>
            <a:off x="5093520" y="2744662"/>
            <a:ext cx="6589800" cy="238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000"/>
              <a:buFont typeface="Calibri"/>
              <a:buNone/>
            </a:pPr>
            <a:r>
              <a:rPr lang="fr-FR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Les documents à préparer pour partir</a:t>
            </a:r>
            <a:endParaRPr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6" name="Google Shape;186;g20459786900_0_19"/>
          <p:cNvSpPr txBox="1">
            <a:spLocks noGrp="1"/>
          </p:cNvSpPr>
          <p:nvPr>
            <p:ph type="body" idx="1"/>
          </p:nvPr>
        </p:nvSpPr>
        <p:spPr>
          <a:xfrm>
            <a:off x="5093520" y="5224337"/>
            <a:ext cx="6589800" cy="132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</a:pPr>
            <a:endParaRPr sz="24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187" name="Google Shape;187;g20459786900_0_19"/>
          <p:cNvCxnSpPr/>
          <p:nvPr/>
        </p:nvCxnSpPr>
        <p:spPr>
          <a:xfrm>
            <a:off x="406241" y="183933"/>
            <a:ext cx="0" cy="1597800"/>
          </a:xfrm>
          <a:prstGeom prst="straightConnector1">
            <a:avLst/>
          </a:prstGeom>
          <a:noFill/>
          <a:ln w="127000" cap="rnd" cmpd="sng">
            <a:solidFill>
              <a:schemeClr val="accent4"/>
            </a:solidFill>
            <a:prstDash val="dash"/>
            <a:miter lim="800000"/>
            <a:headEnd type="none" w="sm" len="sm"/>
            <a:tailEnd type="none" w="sm" len="sm"/>
          </a:ln>
        </p:spPr>
      </p:cxnSp>
      <p:sp>
        <p:nvSpPr>
          <p:cNvPr id="188" name="Google Shape;188;g20459786900_0_19"/>
          <p:cNvSpPr/>
          <p:nvPr/>
        </p:nvSpPr>
        <p:spPr>
          <a:xfrm>
            <a:off x="5292348" y="1"/>
            <a:ext cx="2279742" cy="1267785"/>
          </a:xfrm>
          <a:custGeom>
            <a:avLst/>
            <a:gdLst/>
            <a:ahLst/>
            <a:cxnLst/>
            <a:rect l="l" t="t" r="r" b="b"/>
            <a:pathLst>
              <a:path w="2279742" h="1267785" extrusionOk="0">
                <a:moveTo>
                  <a:pt x="0" y="0"/>
                </a:moveTo>
                <a:lnTo>
                  <a:pt x="138700" y="0"/>
                </a:lnTo>
                <a:lnTo>
                  <a:pt x="138700" y="1078193"/>
                </a:lnTo>
                <a:lnTo>
                  <a:pt x="2002733" y="0"/>
                </a:lnTo>
                <a:lnTo>
                  <a:pt x="2279742" y="0"/>
                </a:lnTo>
                <a:lnTo>
                  <a:pt x="104026" y="1258503"/>
                </a:lnTo>
                <a:cubicBezTo>
                  <a:pt x="93484" y="1264595"/>
                  <a:pt x="81523" y="1267796"/>
                  <a:pt x="69351" y="1267785"/>
                </a:cubicBezTo>
                <a:cubicBezTo>
                  <a:pt x="31049" y="1267785"/>
                  <a:pt x="0" y="1236737"/>
                  <a:pt x="0" y="1198436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9" name="Google Shape;189;g20459786900_0_19"/>
          <p:cNvSpPr/>
          <p:nvPr/>
        </p:nvSpPr>
        <p:spPr>
          <a:xfrm>
            <a:off x="10208695" y="1"/>
            <a:ext cx="1135066" cy="477997"/>
          </a:xfrm>
          <a:custGeom>
            <a:avLst/>
            <a:gdLst/>
            <a:ahLst/>
            <a:cxnLst/>
            <a:rect l="l" t="t" r="r" b="b"/>
            <a:pathLst>
              <a:path w="1135066" h="477997" extrusionOk="0">
                <a:moveTo>
                  <a:pt x="0" y="0"/>
                </a:moveTo>
                <a:lnTo>
                  <a:pt x="1135066" y="0"/>
                </a:lnTo>
                <a:lnTo>
                  <a:pt x="1133370" y="16827"/>
                </a:lnTo>
                <a:cubicBezTo>
                  <a:pt x="1079514" y="280016"/>
                  <a:pt x="846644" y="477997"/>
                  <a:pt x="567533" y="477997"/>
                </a:cubicBezTo>
                <a:cubicBezTo>
                  <a:pt x="288422" y="477997"/>
                  <a:pt x="55552" y="280016"/>
                  <a:pt x="1696" y="16827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0" name="Google Shape;190;g20459786900_0_19"/>
          <p:cNvSpPr/>
          <p:nvPr/>
        </p:nvSpPr>
        <p:spPr>
          <a:xfrm>
            <a:off x="1569044" y="514898"/>
            <a:ext cx="2393400" cy="232830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Calibri"/>
              <a:buNone/>
            </a:pPr>
            <a:endParaRPr sz="18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1" name="Google Shape;191;g20459786900_0_19"/>
          <p:cNvSpPr/>
          <p:nvPr/>
        </p:nvSpPr>
        <p:spPr>
          <a:xfrm flipH="1">
            <a:off x="0" y="2949740"/>
            <a:ext cx="1186451" cy="1771650"/>
          </a:xfrm>
          <a:custGeom>
            <a:avLst/>
            <a:gdLst/>
            <a:ahLst/>
            <a:cxnLst/>
            <a:rect l="l" t="t" r="r" b="b"/>
            <a:pathLst>
              <a:path w="1186451" h="1771650" extrusionOk="0">
                <a:moveTo>
                  <a:pt x="61913" y="0"/>
                </a:moveTo>
                <a:lnTo>
                  <a:pt x="1186451" y="0"/>
                </a:lnTo>
                <a:lnTo>
                  <a:pt x="1186451" y="123825"/>
                </a:lnTo>
                <a:lnTo>
                  <a:pt x="123825" y="123825"/>
                </a:lnTo>
                <a:lnTo>
                  <a:pt x="123825" y="1647825"/>
                </a:lnTo>
                <a:lnTo>
                  <a:pt x="1186451" y="1647825"/>
                </a:lnTo>
                <a:lnTo>
                  <a:pt x="1186451" y="1771650"/>
                </a:lnTo>
                <a:lnTo>
                  <a:pt x="61913" y="1771650"/>
                </a:lnTo>
                <a:cubicBezTo>
                  <a:pt x="27719" y="1771650"/>
                  <a:pt x="0" y="1743932"/>
                  <a:pt x="0" y="1709738"/>
                </a:cubicBezTo>
                <a:lnTo>
                  <a:pt x="0" y="61913"/>
                </a:lnTo>
                <a:cubicBezTo>
                  <a:pt x="0" y="27719"/>
                  <a:pt x="27719" y="0"/>
                  <a:pt x="61913" y="0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2" name="Google Shape;192;g20459786900_0_19"/>
          <p:cNvSpPr/>
          <p:nvPr/>
        </p:nvSpPr>
        <p:spPr>
          <a:xfrm rot="-5400000">
            <a:off x="1539683" y="4203560"/>
            <a:ext cx="4083300" cy="4083300"/>
          </a:xfrm>
          <a:prstGeom prst="arc">
            <a:avLst>
              <a:gd name="adj1" fmla="val 16200000"/>
              <a:gd name="adj2" fmla="val 0"/>
            </a:avLst>
          </a:prstGeom>
          <a:noFill/>
          <a:ln w="127000" cap="rnd" cmpd="sng">
            <a:solidFill>
              <a:schemeClr val="accent4"/>
            </a:solidFill>
            <a:prstDash val="dash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p9"/>
          <p:cNvSpPr/>
          <p:nvPr/>
        </p:nvSpPr>
        <p:spPr>
          <a:xfrm>
            <a:off x="-143436" y="0"/>
            <a:ext cx="12192000" cy="6858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8" name="Google Shape;198;p9"/>
          <p:cNvSpPr/>
          <p:nvPr/>
        </p:nvSpPr>
        <p:spPr>
          <a:xfrm>
            <a:off x="9519137" y="5486400"/>
            <a:ext cx="2672863" cy="1371600"/>
          </a:xfrm>
          <a:custGeom>
            <a:avLst/>
            <a:gdLst/>
            <a:ahLst/>
            <a:cxnLst/>
            <a:rect l="l" t="t" r="r" b="b"/>
            <a:pathLst>
              <a:path w="2672863" h="1371600" extrusionOk="0">
                <a:moveTo>
                  <a:pt x="1721734" y="0"/>
                </a:moveTo>
                <a:cubicBezTo>
                  <a:pt x="2026863" y="0"/>
                  <a:pt x="2313937" y="77299"/>
                  <a:pt x="2564444" y="213382"/>
                </a:cubicBezTo>
                <a:lnTo>
                  <a:pt x="2672863" y="279248"/>
                </a:lnTo>
                <a:lnTo>
                  <a:pt x="2672863" y="1371600"/>
                </a:lnTo>
                <a:lnTo>
                  <a:pt x="0" y="1371600"/>
                </a:lnTo>
                <a:lnTo>
                  <a:pt x="33268" y="1242216"/>
                </a:lnTo>
                <a:cubicBezTo>
                  <a:pt x="257110" y="522539"/>
                  <a:pt x="928399" y="0"/>
                  <a:pt x="1721734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99" name="Google Shape;199;p9" descr="Erreur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962503" y="650155"/>
            <a:ext cx="4777381" cy="4783115"/>
          </a:xfrm>
          <a:custGeom>
            <a:avLst/>
            <a:gdLst/>
            <a:ahLst/>
            <a:cxnLst/>
            <a:rect l="l" t="t" r="r" b="b"/>
            <a:pathLst>
              <a:path w="4777381" h="5643794" extrusionOk="0">
                <a:moveTo>
                  <a:pt x="143704" y="0"/>
                </a:moveTo>
                <a:lnTo>
                  <a:pt x="4633677" y="0"/>
                </a:lnTo>
                <a:cubicBezTo>
                  <a:pt x="4713043" y="0"/>
                  <a:pt x="4777381" y="64338"/>
                  <a:pt x="4777381" y="143704"/>
                </a:cubicBezTo>
                <a:lnTo>
                  <a:pt x="4777381" y="5500090"/>
                </a:lnTo>
                <a:cubicBezTo>
                  <a:pt x="4777381" y="5579456"/>
                  <a:pt x="4713043" y="5643794"/>
                  <a:pt x="4633677" y="5643794"/>
                </a:cubicBezTo>
                <a:lnTo>
                  <a:pt x="143704" y="5643794"/>
                </a:lnTo>
                <a:cubicBezTo>
                  <a:pt x="64338" y="5643794"/>
                  <a:pt x="0" y="5579456"/>
                  <a:pt x="0" y="5500090"/>
                </a:cubicBezTo>
                <a:lnTo>
                  <a:pt x="0" y="143704"/>
                </a:lnTo>
                <a:cubicBezTo>
                  <a:pt x="0" y="64338"/>
                  <a:pt x="64338" y="0"/>
                  <a:pt x="143704" y="0"/>
                </a:cubicBezTo>
                <a:close/>
              </a:path>
            </a:pathLst>
          </a:custGeom>
          <a:noFill/>
          <a:ln>
            <a:noFill/>
          </a:ln>
        </p:spPr>
      </p:pic>
      <p:sp>
        <p:nvSpPr>
          <p:cNvPr id="200" name="Google Shape;200;p9"/>
          <p:cNvSpPr/>
          <p:nvPr/>
        </p:nvSpPr>
        <p:spPr>
          <a:xfrm>
            <a:off x="4602050" y="650160"/>
            <a:ext cx="2987899" cy="2987899"/>
          </a:xfrm>
          <a:prstGeom prst="arc">
            <a:avLst>
              <a:gd name="adj1" fmla="val 14441841"/>
              <a:gd name="adj2" fmla="val 0"/>
            </a:avLst>
          </a:prstGeom>
          <a:noFill/>
          <a:ln w="127000" cap="rnd" cmpd="sng">
            <a:solidFill>
              <a:schemeClr val="accent4"/>
            </a:solidFill>
            <a:prstDash val="dash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endParaRPr sz="18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1" name="Google Shape;201;p9"/>
          <p:cNvSpPr txBox="1">
            <a:spLocks noGrp="1"/>
          </p:cNvSpPr>
          <p:nvPr>
            <p:ph type="title"/>
          </p:nvPr>
        </p:nvSpPr>
        <p:spPr>
          <a:xfrm>
            <a:off x="452116" y="324480"/>
            <a:ext cx="7301912" cy="19984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fr-FR" sz="3200" b="1" dirty="0"/>
              <a:t>Documents nécessaires (dont les copies ou les originaux sont à fournir à l’équipe enseignante avant les vacances d’hiver) </a:t>
            </a:r>
            <a:endParaRPr sz="3200" dirty="0"/>
          </a:p>
        </p:txBody>
      </p:sp>
      <p:sp>
        <p:nvSpPr>
          <p:cNvPr id="202" name="Google Shape;202;p9"/>
          <p:cNvSpPr txBox="1">
            <a:spLocks noGrp="1"/>
          </p:cNvSpPr>
          <p:nvPr>
            <p:ph type="body" idx="1"/>
          </p:nvPr>
        </p:nvSpPr>
        <p:spPr>
          <a:xfrm>
            <a:off x="627325" y="2027225"/>
            <a:ext cx="6154200" cy="450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92500" lnSpcReduction="10000"/>
          </a:bodyPr>
          <a:lstStyle/>
          <a:p>
            <a:pPr marL="228600" lvl="0" indent="-2413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Char char="•"/>
            </a:pPr>
            <a:r>
              <a:rPr lang="fr-FR" sz="2200" b="1" dirty="0"/>
              <a:t>Papier d’identité en cours de validité </a:t>
            </a:r>
            <a:r>
              <a:rPr lang="fr-FR" sz="2200" dirty="0"/>
              <a:t>(carte d’identité ou passeport); + une </a:t>
            </a:r>
            <a:r>
              <a:rPr lang="fr-FR" sz="2200" b="1" dirty="0"/>
              <a:t>photocopie </a:t>
            </a:r>
            <a:r>
              <a:rPr lang="fr-FR" sz="2200" dirty="0"/>
              <a:t>de ce document ;</a:t>
            </a:r>
            <a:endParaRPr sz="3000" dirty="0"/>
          </a:p>
          <a:p>
            <a:pPr marL="228600" lvl="0" indent="-2413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200"/>
              <a:buChar char="•"/>
            </a:pPr>
            <a:r>
              <a:rPr lang="fr-FR" sz="2200" b="1" dirty="0"/>
              <a:t>Original de l’autorisation de sortie du territoire individuelle </a:t>
            </a:r>
            <a:r>
              <a:rPr lang="fr-FR" sz="2200" dirty="0"/>
              <a:t>(formulaire </a:t>
            </a:r>
            <a:r>
              <a:rPr lang="fr-FR" sz="2200" b="1" dirty="0" err="1"/>
              <a:t>cerfa</a:t>
            </a:r>
            <a:r>
              <a:rPr lang="fr-FR" sz="2200" b="1" dirty="0"/>
              <a:t> 15646-01*</a:t>
            </a:r>
            <a:r>
              <a:rPr lang="fr-FR" sz="2200" dirty="0"/>
              <a:t>); en cas de parents divorcés 1 autorisation par parent est nécessaire;</a:t>
            </a:r>
            <a:endParaRPr sz="3000" dirty="0"/>
          </a:p>
          <a:p>
            <a:pPr marL="228600" lvl="0" indent="-2413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200"/>
              <a:buChar char="•"/>
            </a:pPr>
            <a:r>
              <a:rPr lang="fr-FR" sz="2200" b="1" dirty="0"/>
              <a:t>Photocopie du papier d’identité du/des parent/s signataire/s </a:t>
            </a:r>
            <a:r>
              <a:rPr lang="fr-FR" sz="2200" dirty="0"/>
              <a:t>de l’autorisation de sortie de territoire (en cours de validité ou périmé depuis moins de 5 ans);</a:t>
            </a:r>
            <a:endParaRPr sz="3000" dirty="0"/>
          </a:p>
          <a:p>
            <a:pPr marL="228600" lvl="0" indent="-2413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200"/>
              <a:buChar char="•"/>
            </a:pPr>
            <a:r>
              <a:rPr lang="fr-FR" sz="2200" b="1" dirty="0"/>
              <a:t>Carte européenne d’assurance maladie </a:t>
            </a:r>
            <a:r>
              <a:rPr lang="fr-FR" sz="2200" dirty="0"/>
              <a:t>+ une </a:t>
            </a:r>
            <a:r>
              <a:rPr lang="fr-FR" sz="2200" b="1" dirty="0"/>
              <a:t>photocopie </a:t>
            </a:r>
            <a:r>
              <a:rPr lang="fr-FR" sz="2200" dirty="0"/>
              <a:t>de ce document : s’adresser à la caisse d’assurance maladie, via le portail Ameli. Imprimer l’attestation de la demande faite!</a:t>
            </a:r>
            <a:br>
              <a:rPr lang="fr-FR" sz="2200" dirty="0"/>
            </a:br>
            <a:br>
              <a:rPr lang="fr-FR" sz="2200" dirty="0"/>
            </a:br>
            <a:r>
              <a:rPr lang="fr-FR" sz="2200" dirty="0"/>
              <a:t>*</a:t>
            </a:r>
            <a:r>
              <a:rPr lang="fr-FR" sz="2200" u="sng" dirty="0">
                <a:solidFill>
                  <a:schemeClr val="hlink"/>
                </a:solidFill>
                <a:hlinkClick r:id="rId4"/>
              </a:rPr>
              <a:t>https://www.service-public.fr/simulateur/calcul/15646-01</a:t>
            </a:r>
            <a:r>
              <a:rPr lang="fr-FR" sz="2200" dirty="0"/>
              <a:t> </a:t>
            </a:r>
            <a:endParaRPr sz="3000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Google Shape;207;p10"/>
          <p:cNvSpPr/>
          <p:nvPr/>
        </p:nvSpPr>
        <p:spPr>
          <a:xfrm>
            <a:off x="3048" y="0"/>
            <a:ext cx="12188952" cy="6858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8" name="Google Shape;208;p10"/>
          <p:cNvSpPr/>
          <p:nvPr/>
        </p:nvSpPr>
        <p:spPr>
          <a:xfrm>
            <a:off x="4000500" y="1087403"/>
            <a:ext cx="8191500" cy="5770597"/>
          </a:xfrm>
          <a:custGeom>
            <a:avLst/>
            <a:gdLst/>
            <a:ahLst/>
            <a:cxnLst/>
            <a:rect l="l" t="t" r="r" b="b"/>
            <a:pathLst>
              <a:path w="8191500" h="5770597" extrusionOk="0">
                <a:moveTo>
                  <a:pt x="4929467" y="0"/>
                </a:moveTo>
                <a:cubicBezTo>
                  <a:pt x="6120547" y="0"/>
                  <a:pt x="7212963" y="419755"/>
                  <a:pt x="8065066" y="1118513"/>
                </a:cubicBezTo>
                <a:lnTo>
                  <a:pt x="8191500" y="1227339"/>
                </a:lnTo>
                <a:lnTo>
                  <a:pt x="8191500" y="5770597"/>
                </a:lnTo>
                <a:lnTo>
                  <a:pt x="79523" y="5770597"/>
                </a:lnTo>
                <a:lnTo>
                  <a:pt x="56799" y="5644158"/>
                </a:lnTo>
                <a:cubicBezTo>
                  <a:pt x="19398" y="5400934"/>
                  <a:pt x="0" y="5151822"/>
                  <a:pt x="0" y="4898209"/>
                </a:cubicBezTo>
                <a:cubicBezTo>
                  <a:pt x="0" y="2193003"/>
                  <a:pt x="2206998" y="0"/>
                  <a:pt x="4929467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Calibri"/>
              <a:buNone/>
            </a:pPr>
            <a:endParaRPr sz="18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9" name="Google Shape;209;p10"/>
          <p:cNvSpPr txBox="1">
            <a:spLocks noGrp="1"/>
          </p:cNvSpPr>
          <p:nvPr>
            <p:ph type="title"/>
          </p:nvPr>
        </p:nvSpPr>
        <p:spPr>
          <a:xfrm>
            <a:off x="5093520" y="2744662"/>
            <a:ext cx="6589707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 fontScale="90000"/>
          </a:bodyPr>
          <a:lstStyle/>
          <a:p>
            <a:pPr marL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100000"/>
              <a:buFont typeface="Calibri"/>
              <a:buNone/>
            </a:pPr>
            <a:r>
              <a:rPr lang="fr-FR" dirty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Les règles de vie pour un voyage réussi </a:t>
            </a:r>
            <a:endParaRPr dirty="0"/>
          </a:p>
        </p:txBody>
      </p:sp>
      <p:sp>
        <p:nvSpPr>
          <p:cNvPr id="210" name="Google Shape;210;p10"/>
          <p:cNvSpPr txBox="1">
            <a:spLocks noGrp="1"/>
          </p:cNvSpPr>
          <p:nvPr>
            <p:ph type="body" idx="1"/>
          </p:nvPr>
        </p:nvSpPr>
        <p:spPr>
          <a:xfrm>
            <a:off x="5093520" y="5224337"/>
            <a:ext cx="6589707" cy="13294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</a:pPr>
            <a:endParaRPr sz="24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211" name="Google Shape;211;p10"/>
          <p:cNvCxnSpPr/>
          <p:nvPr/>
        </p:nvCxnSpPr>
        <p:spPr>
          <a:xfrm>
            <a:off x="406241" y="183933"/>
            <a:ext cx="0" cy="1597708"/>
          </a:xfrm>
          <a:prstGeom prst="straightConnector1">
            <a:avLst/>
          </a:prstGeom>
          <a:noFill/>
          <a:ln w="127000" cap="rnd" cmpd="sng">
            <a:solidFill>
              <a:schemeClr val="accent4"/>
            </a:solidFill>
            <a:prstDash val="dash"/>
            <a:miter lim="800000"/>
            <a:headEnd type="none" w="sm" len="sm"/>
            <a:tailEnd type="none" w="sm" len="sm"/>
          </a:ln>
        </p:spPr>
      </p:cxnSp>
      <p:sp>
        <p:nvSpPr>
          <p:cNvPr id="212" name="Google Shape;212;p10"/>
          <p:cNvSpPr/>
          <p:nvPr/>
        </p:nvSpPr>
        <p:spPr>
          <a:xfrm>
            <a:off x="5292348" y="1"/>
            <a:ext cx="2279742" cy="1267785"/>
          </a:xfrm>
          <a:custGeom>
            <a:avLst/>
            <a:gdLst/>
            <a:ahLst/>
            <a:cxnLst/>
            <a:rect l="l" t="t" r="r" b="b"/>
            <a:pathLst>
              <a:path w="2279742" h="1267785" extrusionOk="0">
                <a:moveTo>
                  <a:pt x="0" y="0"/>
                </a:moveTo>
                <a:lnTo>
                  <a:pt x="138700" y="0"/>
                </a:lnTo>
                <a:lnTo>
                  <a:pt x="138700" y="1078193"/>
                </a:lnTo>
                <a:lnTo>
                  <a:pt x="2002733" y="0"/>
                </a:lnTo>
                <a:lnTo>
                  <a:pt x="2279742" y="0"/>
                </a:lnTo>
                <a:lnTo>
                  <a:pt x="104026" y="1258503"/>
                </a:lnTo>
                <a:cubicBezTo>
                  <a:pt x="93484" y="1264595"/>
                  <a:pt x="81523" y="1267796"/>
                  <a:pt x="69351" y="1267785"/>
                </a:cubicBezTo>
                <a:cubicBezTo>
                  <a:pt x="31049" y="1267785"/>
                  <a:pt x="0" y="1236737"/>
                  <a:pt x="0" y="1198436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3" name="Google Shape;213;p10"/>
          <p:cNvSpPr/>
          <p:nvPr/>
        </p:nvSpPr>
        <p:spPr>
          <a:xfrm>
            <a:off x="10208695" y="1"/>
            <a:ext cx="1135066" cy="477997"/>
          </a:xfrm>
          <a:custGeom>
            <a:avLst/>
            <a:gdLst/>
            <a:ahLst/>
            <a:cxnLst/>
            <a:rect l="l" t="t" r="r" b="b"/>
            <a:pathLst>
              <a:path w="1135066" h="477997" extrusionOk="0">
                <a:moveTo>
                  <a:pt x="0" y="0"/>
                </a:moveTo>
                <a:lnTo>
                  <a:pt x="1135066" y="0"/>
                </a:lnTo>
                <a:lnTo>
                  <a:pt x="1133370" y="16827"/>
                </a:lnTo>
                <a:cubicBezTo>
                  <a:pt x="1079514" y="280016"/>
                  <a:pt x="846644" y="477997"/>
                  <a:pt x="567533" y="477997"/>
                </a:cubicBezTo>
                <a:cubicBezTo>
                  <a:pt x="288422" y="477997"/>
                  <a:pt x="55552" y="280016"/>
                  <a:pt x="1696" y="16827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4" name="Google Shape;214;p10"/>
          <p:cNvSpPr/>
          <p:nvPr/>
        </p:nvSpPr>
        <p:spPr>
          <a:xfrm>
            <a:off x="1569044" y="514898"/>
            <a:ext cx="2393351" cy="2328423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Calibri"/>
              <a:buNone/>
            </a:pPr>
            <a:endParaRPr sz="18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5" name="Google Shape;215;p10"/>
          <p:cNvSpPr/>
          <p:nvPr/>
        </p:nvSpPr>
        <p:spPr>
          <a:xfrm flipH="1">
            <a:off x="0" y="2949740"/>
            <a:ext cx="1186451" cy="1771650"/>
          </a:xfrm>
          <a:custGeom>
            <a:avLst/>
            <a:gdLst/>
            <a:ahLst/>
            <a:cxnLst/>
            <a:rect l="l" t="t" r="r" b="b"/>
            <a:pathLst>
              <a:path w="1186451" h="1771650" extrusionOk="0">
                <a:moveTo>
                  <a:pt x="61913" y="0"/>
                </a:moveTo>
                <a:lnTo>
                  <a:pt x="1186451" y="0"/>
                </a:lnTo>
                <a:lnTo>
                  <a:pt x="1186451" y="123825"/>
                </a:lnTo>
                <a:lnTo>
                  <a:pt x="123825" y="123825"/>
                </a:lnTo>
                <a:lnTo>
                  <a:pt x="123825" y="1647825"/>
                </a:lnTo>
                <a:lnTo>
                  <a:pt x="1186451" y="1647825"/>
                </a:lnTo>
                <a:lnTo>
                  <a:pt x="1186451" y="1771650"/>
                </a:lnTo>
                <a:lnTo>
                  <a:pt x="61913" y="1771650"/>
                </a:lnTo>
                <a:cubicBezTo>
                  <a:pt x="27719" y="1771650"/>
                  <a:pt x="0" y="1743932"/>
                  <a:pt x="0" y="1709738"/>
                </a:cubicBezTo>
                <a:lnTo>
                  <a:pt x="0" y="61913"/>
                </a:lnTo>
                <a:cubicBezTo>
                  <a:pt x="0" y="27719"/>
                  <a:pt x="27719" y="0"/>
                  <a:pt x="61913" y="0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6" name="Google Shape;216;p10"/>
          <p:cNvSpPr/>
          <p:nvPr/>
        </p:nvSpPr>
        <p:spPr>
          <a:xfrm rot="-5400000">
            <a:off x="1539683" y="4203427"/>
            <a:ext cx="4083433" cy="4083433"/>
          </a:xfrm>
          <a:prstGeom prst="arc">
            <a:avLst>
              <a:gd name="adj1" fmla="val 16200000"/>
              <a:gd name="adj2" fmla="val 0"/>
            </a:avLst>
          </a:prstGeom>
          <a:noFill/>
          <a:ln w="127000" cap="rnd" cmpd="sng">
            <a:solidFill>
              <a:schemeClr val="accent4"/>
            </a:solidFill>
            <a:prstDash val="dash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11"/>
          <p:cNvSpPr/>
          <p:nvPr/>
        </p:nvSpPr>
        <p:spPr>
          <a:xfrm>
            <a:off x="3048" y="4293"/>
            <a:ext cx="12188952" cy="6858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2" name="Google Shape;222;p11"/>
          <p:cNvSpPr/>
          <p:nvPr/>
        </p:nvSpPr>
        <p:spPr>
          <a:xfrm>
            <a:off x="0" y="-4"/>
            <a:ext cx="4167268" cy="685800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3" name="Google Shape;223;p11"/>
          <p:cNvSpPr txBox="1">
            <a:spLocks noGrp="1"/>
          </p:cNvSpPr>
          <p:nvPr>
            <p:ph type="title"/>
          </p:nvPr>
        </p:nvSpPr>
        <p:spPr>
          <a:xfrm>
            <a:off x="239150" y="591350"/>
            <a:ext cx="3861300" cy="558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400"/>
              <a:buFont typeface="Calibri"/>
              <a:buNone/>
            </a:pPr>
            <a:r>
              <a:rPr lang="fr-FR" b="1">
                <a:solidFill>
                  <a:srgbClr val="FFFFFF"/>
                </a:solidFill>
              </a:rPr>
              <a:t>Comportement</a:t>
            </a:r>
            <a:endParaRPr b="1">
              <a:solidFill>
                <a:srgbClr val="FFFFFF"/>
              </a:solidFill>
            </a:endParaRPr>
          </a:p>
          <a:p>
            <a:pPr marL="457200" lvl="0" indent="4572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400"/>
              <a:buFont typeface="Calibri"/>
              <a:buNone/>
            </a:pPr>
            <a:r>
              <a:rPr lang="fr-FR" b="1">
                <a:solidFill>
                  <a:srgbClr val="FFFFFF"/>
                </a:solidFill>
              </a:rPr>
              <a:t>attendu</a:t>
            </a:r>
            <a:endParaRPr b="1">
              <a:solidFill>
                <a:srgbClr val="FFFFFF"/>
              </a:solidFill>
            </a:endParaRPr>
          </a:p>
        </p:txBody>
      </p:sp>
      <p:sp>
        <p:nvSpPr>
          <p:cNvPr id="224" name="Google Shape;224;p11"/>
          <p:cNvSpPr/>
          <p:nvPr/>
        </p:nvSpPr>
        <p:spPr>
          <a:xfrm rot="10800000" flipH="1">
            <a:off x="7831327" y="2571287"/>
            <a:ext cx="4083300" cy="4083300"/>
          </a:xfrm>
          <a:prstGeom prst="arc">
            <a:avLst>
              <a:gd name="adj1" fmla="val 16200000"/>
              <a:gd name="adj2" fmla="val 0"/>
            </a:avLst>
          </a:prstGeom>
          <a:noFill/>
          <a:ln w="127000" cap="rnd" cmpd="sng">
            <a:solidFill>
              <a:schemeClr val="accent4"/>
            </a:solidFill>
            <a:prstDash val="dash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5" name="Google Shape;225;p11"/>
          <p:cNvSpPr txBox="1">
            <a:spLocks noGrp="1"/>
          </p:cNvSpPr>
          <p:nvPr>
            <p:ph type="body" idx="1"/>
          </p:nvPr>
        </p:nvSpPr>
        <p:spPr>
          <a:xfrm>
            <a:off x="4447308" y="198783"/>
            <a:ext cx="6906491" cy="634012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 lnSpcReduction="10000"/>
          </a:bodyPr>
          <a:lstStyle/>
          <a:p>
            <a:pPr marL="228600" lvl="0" indent="-228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Char char="•"/>
            </a:pPr>
            <a:r>
              <a:rPr lang="fr-FR" sz="2200" b="1" dirty="0"/>
              <a:t>Respect du règlement intérieur du collège</a:t>
            </a:r>
            <a:endParaRPr dirty="0"/>
          </a:p>
          <a:p>
            <a:pPr marL="2286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200"/>
              <a:buChar char="•"/>
            </a:pPr>
            <a:r>
              <a:rPr lang="fr-FR" sz="2200" b="1" dirty="0"/>
              <a:t>Respect des lieux de vie, de visite, moyens de transport</a:t>
            </a:r>
            <a:endParaRPr dirty="0"/>
          </a:p>
          <a:p>
            <a:pPr marL="2286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200"/>
              <a:buChar char="•"/>
            </a:pPr>
            <a:r>
              <a:rPr lang="fr-FR" sz="2200" b="1" dirty="0"/>
              <a:t>Utilisation du portable autorisée mais strictement encadrée: possibilité de prendre des photos-vidéos souvenirs au moment des haltes, mais consigne des portables (préalablement étiquetés) pendant la nuit.* </a:t>
            </a:r>
            <a:endParaRPr sz="2200" b="1" dirty="0"/>
          </a:p>
          <a:p>
            <a:pPr marL="2286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200"/>
              <a:buChar char="•"/>
            </a:pPr>
            <a:r>
              <a:rPr lang="fr-FR" sz="2200" b="1" dirty="0"/>
              <a:t>Respect des horaires et du périmètre défini par les accompagnateurs pour les quartiers libres ainsi que de l’obligation de rester par groupe de 3 élèves minimum </a:t>
            </a:r>
            <a:endParaRPr dirty="0"/>
          </a:p>
          <a:p>
            <a:pPr marL="2286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200"/>
              <a:buChar char="•"/>
            </a:pPr>
            <a:r>
              <a:rPr lang="fr-FR" sz="2200" b="1" dirty="0"/>
              <a:t>Respect de la composition des chambrées (faite par les professeurs, par genre et, dans la mesure du possible, par âge) de l’extinction des feux jusqu’au réveil</a:t>
            </a:r>
            <a:r>
              <a:rPr lang="fr-FR" sz="2200" dirty="0"/>
              <a:t>. </a:t>
            </a:r>
            <a:endParaRPr dirty="0"/>
          </a:p>
          <a:p>
            <a:pPr marL="228600" lvl="0" indent="-889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200"/>
              <a:buNone/>
            </a:pPr>
            <a:endParaRPr sz="2200" dirty="0"/>
          </a:p>
          <a:p>
            <a:pPr marL="0" lvl="0" indent="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200"/>
              <a:buNone/>
            </a:pPr>
            <a:r>
              <a:rPr lang="fr-FR" sz="2200" b="1" dirty="0"/>
              <a:t>DES SANCTIONS EXEMPLAIRES SERONT MISES EN PLACE EN CAS DE MANQUEMENTS GRAVES et de COMPORTEMENTS DANGEREUX</a:t>
            </a:r>
            <a:endParaRPr dirty="0"/>
          </a:p>
          <a:p>
            <a:pPr marL="228600" lvl="0" indent="-889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200"/>
              <a:buNone/>
            </a:pPr>
            <a:r>
              <a:rPr lang="fr-FR" sz="2000" dirty="0"/>
              <a:t>*</a:t>
            </a:r>
            <a:r>
              <a:rPr lang="fr-FR" sz="2000" u="sng" dirty="0"/>
              <a:t>Vérification du contrat pour pays intra-européen conseillé, ainsi que la présence d’une batterie externe pour la recharge</a:t>
            </a:r>
            <a:r>
              <a:rPr lang="fr-FR" sz="2000" dirty="0"/>
              <a:t>. </a:t>
            </a:r>
            <a:endParaRPr sz="2000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Google Shape;230;p12"/>
          <p:cNvSpPr/>
          <p:nvPr/>
        </p:nvSpPr>
        <p:spPr>
          <a:xfrm>
            <a:off x="3048" y="0"/>
            <a:ext cx="12188952" cy="6858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1" name="Google Shape;231;p12"/>
          <p:cNvSpPr/>
          <p:nvPr/>
        </p:nvSpPr>
        <p:spPr>
          <a:xfrm>
            <a:off x="4000500" y="1087403"/>
            <a:ext cx="8191500" cy="5770597"/>
          </a:xfrm>
          <a:custGeom>
            <a:avLst/>
            <a:gdLst/>
            <a:ahLst/>
            <a:cxnLst/>
            <a:rect l="l" t="t" r="r" b="b"/>
            <a:pathLst>
              <a:path w="8191500" h="5770597" extrusionOk="0">
                <a:moveTo>
                  <a:pt x="4929467" y="0"/>
                </a:moveTo>
                <a:cubicBezTo>
                  <a:pt x="6120547" y="0"/>
                  <a:pt x="7212963" y="419755"/>
                  <a:pt x="8065066" y="1118513"/>
                </a:cubicBezTo>
                <a:lnTo>
                  <a:pt x="8191500" y="1227339"/>
                </a:lnTo>
                <a:lnTo>
                  <a:pt x="8191500" y="5770597"/>
                </a:lnTo>
                <a:lnTo>
                  <a:pt x="79523" y="5770597"/>
                </a:lnTo>
                <a:lnTo>
                  <a:pt x="56799" y="5644158"/>
                </a:lnTo>
                <a:cubicBezTo>
                  <a:pt x="19398" y="5400934"/>
                  <a:pt x="0" y="5151822"/>
                  <a:pt x="0" y="4898209"/>
                </a:cubicBezTo>
                <a:cubicBezTo>
                  <a:pt x="0" y="2193003"/>
                  <a:pt x="2206998" y="0"/>
                  <a:pt x="4929467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Calibri"/>
              <a:buNone/>
            </a:pPr>
            <a:endParaRPr sz="18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2" name="Google Shape;232;p12"/>
          <p:cNvSpPr txBox="1">
            <a:spLocks noGrp="1"/>
          </p:cNvSpPr>
          <p:nvPr>
            <p:ph type="title"/>
          </p:nvPr>
        </p:nvSpPr>
        <p:spPr>
          <a:xfrm>
            <a:off x="5093520" y="2744662"/>
            <a:ext cx="6589707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000"/>
              <a:buFont typeface="Calibri"/>
              <a:buNone/>
            </a:pPr>
            <a:r>
              <a:rPr lang="fr-FR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On reste en contact!</a:t>
            </a:r>
            <a:endParaRPr/>
          </a:p>
        </p:txBody>
      </p:sp>
      <p:sp>
        <p:nvSpPr>
          <p:cNvPr id="233" name="Google Shape;233;p12"/>
          <p:cNvSpPr txBox="1">
            <a:spLocks noGrp="1"/>
          </p:cNvSpPr>
          <p:nvPr>
            <p:ph type="body" idx="1"/>
          </p:nvPr>
        </p:nvSpPr>
        <p:spPr>
          <a:xfrm>
            <a:off x="5093520" y="5224337"/>
            <a:ext cx="6589707" cy="13294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</a:pPr>
            <a:endParaRPr sz="24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234" name="Google Shape;234;p12"/>
          <p:cNvCxnSpPr/>
          <p:nvPr/>
        </p:nvCxnSpPr>
        <p:spPr>
          <a:xfrm>
            <a:off x="406241" y="183933"/>
            <a:ext cx="0" cy="1597708"/>
          </a:xfrm>
          <a:prstGeom prst="straightConnector1">
            <a:avLst/>
          </a:prstGeom>
          <a:noFill/>
          <a:ln w="127000" cap="rnd" cmpd="sng">
            <a:solidFill>
              <a:schemeClr val="accent4"/>
            </a:solidFill>
            <a:prstDash val="dash"/>
            <a:miter lim="800000"/>
            <a:headEnd type="none" w="sm" len="sm"/>
            <a:tailEnd type="none" w="sm" len="sm"/>
          </a:ln>
        </p:spPr>
      </p:cxnSp>
      <p:sp>
        <p:nvSpPr>
          <p:cNvPr id="235" name="Google Shape;235;p12"/>
          <p:cNvSpPr/>
          <p:nvPr/>
        </p:nvSpPr>
        <p:spPr>
          <a:xfrm>
            <a:off x="5292348" y="1"/>
            <a:ext cx="2279742" cy="1267785"/>
          </a:xfrm>
          <a:custGeom>
            <a:avLst/>
            <a:gdLst/>
            <a:ahLst/>
            <a:cxnLst/>
            <a:rect l="l" t="t" r="r" b="b"/>
            <a:pathLst>
              <a:path w="2279742" h="1267785" extrusionOk="0">
                <a:moveTo>
                  <a:pt x="0" y="0"/>
                </a:moveTo>
                <a:lnTo>
                  <a:pt x="138700" y="0"/>
                </a:lnTo>
                <a:lnTo>
                  <a:pt x="138700" y="1078193"/>
                </a:lnTo>
                <a:lnTo>
                  <a:pt x="2002733" y="0"/>
                </a:lnTo>
                <a:lnTo>
                  <a:pt x="2279742" y="0"/>
                </a:lnTo>
                <a:lnTo>
                  <a:pt x="104026" y="1258503"/>
                </a:lnTo>
                <a:cubicBezTo>
                  <a:pt x="93484" y="1264595"/>
                  <a:pt x="81523" y="1267796"/>
                  <a:pt x="69351" y="1267785"/>
                </a:cubicBezTo>
                <a:cubicBezTo>
                  <a:pt x="31049" y="1267785"/>
                  <a:pt x="0" y="1236737"/>
                  <a:pt x="0" y="1198436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6" name="Google Shape;236;p12"/>
          <p:cNvSpPr/>
          <p:nvPr/>
        </p:nvSpPr>
        <p:spPr>
          <a:xfrm>
            <a:off x="10208695" y="1"/>
            <a:ext cx="1135066" cy="477997"/>
          </a:xfrm>
          <a:custGeom>
            <a:avLst/>
            <a:gdLst/>
            <a:ahLst/>
            <a:cxnLst/>
            <a:rect l="l" t="t" r="r" b="b"/>
            <a:pathLst>
              <a:path w="1135066" h="477997" extrusionOk="0">
                <a:moveTo>
                  <a:pt x="0" y="0"/>
                </a:moveTo>
                <a:lnTo>
                  <a:pt x="1135066" y="0"/>
                </a:lnTo>
                <a:lnTo>
                  <a:pt x="1133370" y="16827"/>
                </a:lnTo>
                <a:cubicBezTo>
                  <a:pt x="1079514" y="280016"/>
                  <a:pt x="846644" y="477997"/>
                  <a:pt x="567533" y="477997"/>
                </a:cubicBezTo>
                <a:cubicBezTo>
                  <a:pt x="288422" y="477997"/>
                  <a:pt x="55552" y="280016"/>
                  <a:pt x="1696" y="16827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7" name="Google Shape;237;p12"/>
          <p:cNvSpPr/>
          <p:nvPr/>
        </p:nvSpPr>
        <p:spPr>
          <a:xfrm>
            <a:off x="1569044" y="514898"/>
            <a:ext cx="2393351" cy="2328423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Calibri"/>
              <a:buNone/>
            </a:pPr>
            <a:endParaRPr sz="18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8" name="Google Shape;238;p12"/>
          <p:cNvSpPr/>
          <p:nvPr/>
        </p:nvSpPr>
        <p:spPr>
          <a:xfrm flipH="1">
            <a:off x="0" y="2949740"/>
            <a:ext cx="1186451" cy="1771650"/>
          </a:xfrm>
          <a:custGeom>
            <a:avLst/>
            <a:gdLst/>
            <a:ahLst/>
            <a:cxnLst/>
            <a:rect l="l" t="t" r="r" b="b"/>
            <a:pathLst>
              <a:path w="1186451" h="1771650" extrusionOk="0">
                <a:moveTo>
                  <a:pt x="61913" y="0"/>
                </a:moveTo>
                <a:lnTo>
                  <a:pt x="1186451" y="0"/>
                </a:lnTo>
                <a:lnTo>
                  <a:pt x="1186451" y="123825"/>
                </a:lnTo>
                <a:lnTo>
                  <a:pt x="123825" y="123825"/>
                </a:lnTo>
                <a:lnTo>
                  <a:pt x="123825" y="1647825"/>
                </a:lnTo>
                <a:lnTo>
                  <a:pt x="1186451" y="1647825"/>
                </a:lnTo>
                <a:lnTo>
                  <a:pt x="1186451" y="1771650"/>
                </a:lnTo>
                <a:lnTo>
                  <a:pt x="61913" y="1771650"/>
                </a:lnTo>
                <a:cubicBezTo>
                  <a:pt x="27719" y="1771650"/>
                  <a:pt x="0" y="1743932"/>
                  <a:pt x="0" y="1709738"/>
                </a:cubicBezTo>
                <a:lnTo>
                  <a:pt x="0" y="61913"/>
                </a:lnTo>
                <a:cubicBezTo>
                  <a:pt x="0" y="27719"/>
                  <a:pt x="27719" y="0"/>
                  <a:pt x="61913" y="0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9" name="Google Shape;239;p12"/>
          <p:cNvSpPr/>
          <p:nvPr/>
        </p:nvSpPr>
        <p:spPr>
          <a:xfrm rot="-5400000">
            <a:off x="1539683" y="4203427"/>
            <a:ext cx="4083433" cy="4083433"/>
          </a:xfrm>
          <a:prstGeom prst="arc">
            <a:avLst>
              <a:gd name="adj1" fmla="val 16200000"/>
              <a:gd name="adj2" fmla="val 0"/>
            </a:avLst>
          </a:prstGeom>
          <a:noFill/>
          <a:ln w="127000" cap="rnd" cmpd="sng">
            <a:solidFill>
              <a:schemeClr val="accent4"/>
            </a:solidFill>
            <a:prstDash val="dash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Google Shape;244;p1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5" name="Google Shape;245;p13"/>
          <p:cNvSpPr txBox="1">
            <a:spLocks noGrp="1"/>
          </p:cNvSpPr>
          <p:nvPr>
            <p:ph type="title"/>
          </p:nvPr>
        </p:nvSpPr>
        <p:spPr>
          <a:xfrm>
            <a:off x="838201" y="345810"/>
            <a:ext cx="5120561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fr-FR" b="1"/>
              <a:t>Communication avec les familles</a:t>
            </a:r>
            <a:endParaRPr/>
          </a:p>
        </p:txBody>
      </p:sp>
      <p:sp>
        <p:nvSpPr>
          <p:cNvPr id="246" name="Google Shape;246;p13"/>
          <p:cNvSpPr txBox="1">
            <a:spLocks noGrp="1"/>
          </p:cNvSpPr>
          <p:nvPr>
            <p:ph type="body" idx="1"/>
          </p:nvPr>
        </p:nvSpPr>
        <p:spPr>
          <a:xfrm>
            <a:off x="838201" y="1825625"/>
            <a:ext cx="5092194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228600" lvl="0" indent="-228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fr-FR" dirty="0"/>
              <a:t>Envoi journalier de photos et d’un bref compte-rendu des visites de la journée sur le site du collège afin que les familles puissent partager des moments de ce voyage en direct!</a:t>
            </a:r>
          </a:p>
          <a:p>
            <a:pPr marL="2286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fr-FR" dirty="0"/>
              <a:t>En cas d’urgence les professeurs seront joignables par le biais de Mme la Principale.  </a:t>
            </a:r>
            <a:endParaRPr dirty="0"/>
          </a:p>
        </p:txBody>
      </p:sp>
      <p:sp>
        <p:nvSpPr>
          <p:cNvPr id="247" name="Google Shape;247;p13"/>
          <p:cNvSpPr/>
          <p:nvPr/>
        </p:nvSpPr>
        <p:spPr>
          <a:xfrm>
            <a:off x="10420569" y="1364732"/>
            <a:ext cx="947488" cy="921785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Calibri"/>
              <a:buNone/>
            </a:pPr>
            <a:endParaRPr sz="18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48" name="Google Shape;248;p13" descr="Une image contenant texte, intérieur&#10;&#10;Description générée automatiquement"/>
          <p:cNvPicPr preferRelativeResize="0"/>
          <p:nvPr/>
        </p:nvPicPr>
        <p:blipFill rotWithShape="1">
          <a:blip r:embed="rId3">
            <a:alphaModFix/>
          </a:blip>
          <a:srcRect l="15189" r="6898" b="3"/>
          <a:stretch/>
        </p:blipFill>
        <p:spPr>
          <a:xfrm>
            <a:off x="7901259" y="2727729"/>
            <a:ext cx="4290741" cy="4130271"/>
          </a:xfrm>
          <a:custGeom>
            <a:avLst/>
            <a:gdLst/>
            <a:ahLst/>
            <a:cxnLst/>
            <a:rect l="l" t="t" r="r" b="b"/>
            <a:pathLst>
              <a:path w="4290741" h="4130271" extrusionOk="0">
                <a:moveTo>
                  <a:pt x="2503809" y="0"/>
                </a:moveTo>
                <a:cubicBezTo>
                  <a:pt x="3157405" y="0"/>
                  <a:pt x="3752509" y="250434"/>
                  <a:pt x="4198398" y="660580"/>
                </a:cubicBezTo>
                <a:lnTo>
                  <a:pt x="4290741" y="751286"/>
                </a:lnTo>
                <a:lnTo>
                  <a:pt x="4290741" y="4130271"/>
                </a:lnTo>
                <a:lnTo>
                  <a:pt x="604508" y="4130271"/>
                </a:lnTo>
                <a:lnTo>
                  <a:pt x="461940" y="3953232"/>
                </a:lnTo>
                <a:cubicBezTo>
                  <a:pt x="171051" y="3544183"/>
                  <a:pt x="0" y="3043971"/>
                  <a:pt x="0" y="2503809"/>
                </a:cubicBezTo>
                <a:cubicBezTo>
                  <a:pt x="0" y="1120992"/>
                  <a:pt x="1120992" y="0"/>
                  <a:pt x="2503809" y="0"/>
                </a:cubicBezTo>
                <a:close/>
              </a:path>
            </a:pathLst>
          </a:custGeom>
          <a:noFill/>
          <a:ln>
            <a:noFill/>
          </a:ln>
        </p:spPr>
      </p:pic>
      <p:sp>
        <p:nvSpPr>
          <p:cNvPr id="249" name="Google Shape;249;p13"/>
          <p:cNvSpPr/>
          <p:nvPr/>
        </p:nvSpPr>
        <p:spPr>
          <a:xfrm rot="-6040930" flipH="1">
            <a:off x="6034138" y="-673140"/>
            <a:ext cx="4021193" cy="4021193"/>
          </a:xfrm>
          <a:prstGeom prst="arc">
            <a:avLst>
              <a:gd name="adj1" fmla="val 16200000"/>
              <a:gd name="adj2" fmla="val 20093138"/>
            </a:avLst>
          </a:prstGeom>
          <a:noFill/>
          <a:ln w="127000" cap="rnd" cmpd="sng">
            <a:solidFill>
              <a:schemeClr val="accent4"/>
            </a:solidFill>
            <a:prstDash val="dash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50" name="Google Shape;250;p13" descr="Une image contenant texte, équipement électronique, ordinateur&#10;&#10;Description générée automatiquement"/>
          <p:cNvPicPr preferRelativeResize="0"/>
          <p:nvPr/>
        </p:nvPicPr>
        <p:blipFill rotWithShape="1">
          <a:blip r:embed="rId4">
            <a:alphaModFix/>
          </a:blip>
          <a:srcRect l="13844" r="8645" b="4"/>
          <a:stretch/>
        </p:blipFill>
        <p:spPr>
          <a:xfrm>
            <a:off x="6261607" y="1"/>
            <a:ext cx="3519312" cy="3007909"/>
          </a:xfrm>
          <a:custGeom>
            <a:avLst/>
            <a:gdLst/>
            <a:ahLst/>
            <a:cxnLst/>
            <a:rect l="l" t="t" r="r" b="b"/>
            <a:pathLst>
              <a:path w="3519312" h="3007909" extrusionOk="0">
                <a:moveTo>
                  <a:pt x="519780" y="0"/>
                </a:moveTo>
                <a:lnTo>
                  <a:pt x="2999532" y="0"/>
                </a:lnTo>
                <a:lnTo>
                  <a:pt x="3003921" y="3989"/>
                </a:lnTo>
                <a:cubicBezTo>
                  <a:pt x="3322356" y="322424"/>
                  <a:pt x="3519312" y="762338"/>
                  <a:pt x="3519312" y="1248253"/>
                </a:cubicBezTo>
                <a:cubicBezTo>
                  <a:pt x="3519312" y="2220084"/>
                  <a:pt x="2731487" y="3007909"/>
                  <a:pt x="1759656" y="3007909"/>
                </a:cubicBezTo>
                <a:cubicBezTo>
                  <a:pt x="787826" y="3007909"/>
                  <a:pt x="0" y="2220084"/>
                  <a:pt x="0" y="1248253"/>
                </a:cubicBezTo>
                <a:cubicBezTo>
                  <a:pt x="0" y="762338"/>
                  <a:pt x="196957" y="322424"/>
                  <a:pt x="515392" y="3989"/>
                </a:cubicBezTo>
                <a:close/>
              </a:path>
            </a:pathLst>
          </a:cu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Google Shape;255;p14"/>
          <p:cNvSpPr/>
          <p:nvPr/>
        </p:nvSpPr>
        <p:spPr>
          <a:xfrm>
            <a:off x="3048" y="0"/>
            <a:ext cx="12188952" cy="6858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6" name="Google Shape;256;p14"/>
          <p:cNvSpPr/>
          <p:nvPr/>
        </p:nvSpPr>
        <p:spPr>
          <a:xfrm>
            <a:off x="4000500" y="1087403"/>
            <a:ext cx="8191500" cy="5770597"/>
          </a:xfrm>
          <a:custGeom>
            <a:avLst/>
            <a:gdLst/>
            <a:ahLst/>
            <a:cxnLst/>
            <a:rect l="l" t="t" r="r" b="b"/>
            <a:pathLst>
              <a:path w="8191500" h="5770597" extrusionOk="0">
                <a:moveTo>
                  <a:pt x="4929467" y="0"/>
                </a:moveTo>
                <a:cubicBezTo>
                  <a:pt x="6120547" y="0"/>
                  <a:pt x="7212963" y="419755"/>
                  <a:pt x="8065066" y="1118513"/>
                </a:cubicBezTo>
                <a:lnTo>
                  <a:pt x="8191500" y="1227339"/>
                </a:lnTo>
                <a:lnTo>
                  <a:pt x="8191500" y="5770597"/>
                </a:lnTo>
                <a:lnTo>
                  <a:pt x="79523" y="5770597"/>
                </a:lnTo>
                <a:lnTo>
                  <a:pt x="56799" y="5644158"/>
                </a:lnTo>
                <a:cubicBezTo>
                  <a:pt x="19398" y="5400934"/>
                  <a:pt x="0" y="5151822"/>
                  <a:pt x="0" y="4898209"/>
                </a:cubicBezTo>
                <a:cubicBezTo>
                  <a:pt x="0" y="2193003"/>
                  <a:pt x="2206998" y="0"/>
                  <a:pt x="4929467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Calibri"/>
              <a:buNone/>
            </a:pPr>
            <a:endParaRPr sz="18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7" name="Google Shape;257;p14"/>
          <p:cNvSpPr txBox="1">
            <a:spLocks noGrp="1"/>
          </p:cNvSpPr>
          <p:nvPr>
            <p:ph type="title"/>
          </p:nvPr>
        </p:nvSpPr>
        <p:spPr>
          <a:xfrm>
            <a:off x="5093520" y="2744662"/>
            <a:ext cx="6589707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000"/>
              <a:buFont typeface="Calibri"/>
              <a:buNone/>
            </a:pPr>
            <a:r>
              <a:rPr lang="fr-FR" dirty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Quelques dernières informations utiles…</a:t>
            </a:r>
            <a:endParaRPr dirty="0"/>
          </a:p>
        </p:txBody>
      </p:sp>
      <p:sp>
        <p:nvSpPr>
          <p:cNvPr id="258" name="Google Shape;258;p14"/>
          <p:cNvSpPr txBox="1">
            <a:spLocks noGrp="1"/>
          </p:cNvSpPr>
          <p:nvPr>
            <p:ph type="body" idx="1"/>
          </p:nvPr>
        </p:nvSpPr>
        <p:spPr>
          <a:xfrm>
            <a:off x="5093520" y="5224337"/>
            <a:ext cx="6589707" cy="13294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</a:pPr>
            <a:endParaRPr sz="24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259" name="Google Shape;259;p14"/>
          <p:cNvCxnSpPr/>
          <p:nvPr/>
        </p:nvCxnSpPr>
        <p:spPr>
          <a:xfrm>
            <a:off x="406241" y="183933"/>
            <a:ext cx="0" cy="1597708"/>
          </a:xfrm>
          <a:prstGeom prst="straightConnector1">
            <a:avLst/>
          </a:prstGeom>
          <a:noFill/>
          <a:ln w="127000" cap="rnd" cmpd="sng">
            <a:solidFill>
              <a:schemeClr val="accent4"/>
            </a:solidFill>
            <a:prstDash val="dash"/>
            <a:miter lim="800000"/>
            <a:headEnd type="none" w="sm" len="sm"/>
            <a:tailEnd type="none" w="sm" len="sm"/>
          </a:ln>
        </p:spPr>
      </p:cxnSp>
      <p:sp>
        <p:nvSpPr>
          <p:cNvPr id="260" name="Google Shape;260;p14"/>
          <p:cNvSpPr/>
          <p:nvPr/>
        </p:nvSpPr>
        <p:spPr>
          <a:xfrm>
            <a:off x="5292348" y="1"/>
            <a:ext cx="2279742" cy="1267785"/>
          </a:xfrm>
          <a:custGeom>
            <a:avLst/>
            <a:gdLst/>
            <a:ahLst/>
            <a:cxnLst/>
            <a:rect l="l" t="t" r="r" b="b"/>
            <a:pathLst>
              <a:path w="2279742" h="1267785" extrusionOk="0">
                <a:moveTo>
                  <a:pt x="0" y="0"/>
                </a:moveTo>
                <a:lnTo>
                  <a:pt x="138700" y="0"/>
                </a:lnTo>
                <a:lnTo>
                  <a:pt x="138700" y="1078193"/>
                </a:lnTo>
                <a:lnTo>
                  <a:pt x="2002733" y="0"/>
                </a:lnTo>
                <a:lnTo>
                  <a:pt x="2279742" y="0"/>
                </a:lnTo>
                <a:lnTo>
                  <a:pt x="104026" y="1258503"/>
                </a:lnTo>
                <a:cubicBezTo>
                  <a:pt x="93484" y="1264595"/>
                  <a:pt x="81523" y="1267796"/>
                  <a:pt x="69351" y="1267785"/>
                </a:cubicBezTo>
                <a:cubicBezTo>
                  <a:pt x="31049" y="1267785"/>
                  <a:pt x="0" y="1236737"/>
                  <a:pt x="0" y="1198436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1" name="Google Shape;261;p14"/>
          <p:cNvSpPr/>
          <p:nvPr/>
        </p:nvSpPr>
        <p:spPr>
          <a:xfrm>
            <a:off x="10208695" y="1"/>
            <a:ext cx="1135066" cy="477997"/>
          </a:xfrm>
          <a:custGeom>
            <a:avLst/>
            <a:gdLst/>
            <a:ahLst/>
            <a:cxnLst/>
            <a:rect l="l" t="t" r="r" b="b"/>
            <a:pathLst>
              <a:path w="1135066" h="477997" extrusionOk="0">
                <a:moveTo>
                  <a:pt x="0" y="0"/>
                </a:moveTo>
                <a:lnTo>
                  <a:pt x="1135066" y="0"/>
                </a:lnTo>
                <a:lnTo>
                  <a:pt x="1133370" y="16827"/>
                </a:lnTo>
                <a:cubicBezTo>
                  <a:pt x="1079514" y="280016"/>
                  <a:pt x="846644" y="477997"/>
                  <a:pt x="567533" y="477997"/>
                </a:cubicBezTo>
                <a:cubicBezTo>
                  <a:pt x="288422" y="477997"/>
                  <a:pt x="55552" y="280016"/>
                  <a:pt x="1696" y="16827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2" name="Google Shape;262;p14"/>
          <p:cNvSpPr/>
          <p:nvPr/>
        </p:nvSpPr>
        <p:spPr>
          <a:xfrm>
            <a:off x="1569044" y="514898"/>
            <a:ext cx="2393351" cy="2328423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Calibri"/>
              <a:buNone/>
            </a:pPr>
            <a:endParaRPr sz="18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3" name="Google Shape;263;p14"/>
          <p:cNvSpPr/>
          <p:nvPr/>
        </p:nvSpPr>
        <p:spPr>
          <a:xfrm flipH="1">
            <a:off x="0" y="2949740"/>
            <a:ext cx="1186451" cy="1771650"/>
          </a:xfrm>
          <a:custGeom>
            <a:avLst/>
            <a:gdLst/>
            <a:ahLst/>
            <a:cxnLst/>
            <a:rect l="l" t="t" r="r" b="b"/>
            <a:pathLst>
              <a:path w="1186451" h="1771650" extrusionOk="0">
                <a:moveTo>
                  <a:pt x="61913" y="0"/>
                </a:moveTo>
                <a:lnTo>
                  <a:pt x="1186451" y="0"/>
                </a:lnTo>
                <a:lnTo>
                  <a:pt x="1186451" y="123825"/>
                </a:lnTo>
                <a:lnTo>
                  <a:pt x="123825" y="123825"/>
                </a:lnTo>
                <a:lnTo>
                  <a:pt x="123825" y="1647825"/>
                </a:lnTo>
                <a:lnTo>
                  <a:pt x="1186451" y="1647825"/>
                </a:lnTo>
                <a:lnTo>
                  <a:pt x="1186451" y="1771650"/>
                </a:lnTo>
                <a:lnTo>
                  <a:pt x="61913" y="1771650"/>
                </a:lnTo>
                <a:cubicBezTo>
                  <a:pt x="27719" y="1771650"/>
                  <a:pt x="0" y="1743932"/>
                  <a:pt x="0" y="1709738"/>
                </a:cubicBezTo>
                <a:lnTo>
                  <a:pt x="0" y="61913"/>
                </a:lnTo>
                <a:cubicBezTo>
                  <a:pt x="0" y="27719"/>
                  <a:pt x="27719" y="0"/>
                  <a:pt x="61913" y="0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4" name="Google Shape;264;p14"/>
          <p:cNvSpPr/>
          <p:nvPr/>
        </p:nvSpPr>
        <p:spPr>
          <a:xfrm rot="-5400000">
            <a:off x="1539683" y="4203427"/>
            <a:ext cx="4083433" cy="4083433"/>
          </a:xfrm>
          <a:prstGeom prst="arc">
            <a:avLst>
              <a:gd name="adj1" fmla="val 16200000"/>
              <a:gd name="adj2" fmla="val 0"/>
            </a:avLst>
          </a:prstGeom>
          <a:noFill/>
          <a:ln w="127000" cap="rnd" cmpd="sng">
            <a:solidFill>
              <a:schemeClr val="accent4"/>
            </a:solidFill>
            <a:prstDash val="dash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" name="Google Shape;269;p15"/>
          <p:cNvSpPr/>
          <p:nvPr/>
        </p:nvSpPr>
        <p:spPr>
          <a:xfrm>
            <a:off x="3048" y="0"/>
            <a:ext cx="12188952" cy="6858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0" name="Google Shape;270;p15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5558400" cy="966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fr-FR" b="1"/>
              <a:t>Côté santé </a:t>
            </a:r>
            <a:endParaRPr sz="2600"/>
          </a:p>
        </p:txBody>
      </p:sp>
      <p:sp>
        <p:nvSpPr>
          <p:cNvPr id="271" name="Google Shape;271;p15"/>
          <p:cNvSpPr/>
          <p:nvPr/>
        </p:nvSpPr>
        <p:spPr>
          <a:xfrm>
            <a:off x="10208695" y="1"/>
            <a:ext cx="1135066" cy="477997"/>
          </a:xfrm>
          <a:custGeom>
            <a:avLst/>
            <a:gdLst/>
            <a:ahLst/>
            <a:cxnLst/>
            <a:rect l="l" t="t" r="r" b="b"/>
            <a:pathLst>
              <a:path w="1135066" h="477997" extrusionOk="0">
                <a:moveTo>
                  <a:pt x="0" y="0"/>
                </a:moveTo>
                <a:lnTo>
                  <a:pt x="1135066" y="0"/>
                </a:lnTo>
                <a:lnTo>
                  <a:pt x="1133370" y="16827"/>
                </a:lnTo>
                <a:cubicBezTo>
                  <a:pt x="1079514" y="280016"/>
                  <a:pt x="846644" y="477997"/>
                  <a:pt x="567533" y="477997"/>
                </a:cubicBezTo>
                <a:cubicBezTo>
                  <a:pt x="288422" y="477997"/>
                  <a:pt x="55552" y="280016"/>
                  <a:pt x="1696" y="16827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2" name="Google Shape;272;p15"/>
          <p:cNvSpPr txBox="1">
            <a:spLocks noGrp="1"/>
          </p:cNvSpPr>
          <p:nvPr>
            <p:ph type="body" idx="1"/>
          </p:nvPr>
        </p:nvSpPr>
        <p:spPr>
          <a:xfrm>
            <a:off x="656350" y="1714275"/>
            <a:ext cx="5895000" cy="483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lnSpcReduction="10000"/>
          </a:bodyPr>
          <a:lstStyle/>
          <a:p>
            <a:pPr marL="228600" lvl="0" indent="-228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fr-FR" dirty="0"/>
              <a:t>Compléter la </a:t>
            </a:r>
            <a:r>
              <a:rPr lang="fr-FR" b="1" dirty="0"/>
              <a:t>fiche sanitaire de liaison</a:t>
            </a:r>
            <a:r>
              <a:rPr lang="fr-FR" dirty="0"/>
              <a:t> </a:t>
            </a:r>
            <a:r>
              <a:rPr lang="fr-FR" b="1" dirty="0" err="1"/>
              <a:t>cerfa</a:t>
            </a:r>
            <a:r>
              <a:rPr lang="fr-FR" b="1" dirty="0"/>
              <a:t> 10008-02</a:t>
            </a:r>
            <a:r>
              <a:rPr lang="fr-FR" dirty="0"/>
              <a:t> * (allergies, carnet de vaccinations,...) et la fournir à l’équipe enseignante.</a:t>
            </a:r>
            <a:br>
              <a:rPr lang="fr-FR" dirty="0"/>
            </a:br>
            <a:endParaRPr dirty="0"/>
          </a:p>
          <a:p>
            <a:pPr marL="2286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fr-FR" dirty="0"/>
              <a:t>Transmettre les </a:t>
            </a:r>
            <a:r>
              <a:rPr lang="fr-FR" b="1" dirty="0"/>
              <a:t>copies des ordonnances</a:t>
            </a:r>
            <a:r>
              <a:rPr lang="fr-FR" dirty="0"/>
              <a:t> nécessaires aux élèves avec un traitement médical afin de constituer un dossier . </a:t>
            </a:r>
            <a:br>
              <a:rPr lang="fr-FR" dirty="0"/>
            </a:br>
            <a:br>
              <a:rPr lang="fr-FR" dirty="0"/>
            </a:br>
            <a:r>
              <a:rPr lang="fr-FR" dirty="0"/>
              <a:t>*</a:t>
            </a:r>
            <a:r>
              <a:rPr lang="fr-FR" u="sng" dirty="0">
                <a:solidFill>
                  <a:schemeClr val="hlink"/>
                </a:solidFill>
                <a:hlinkClick r:id="rId3"/>
              </a:rPr>
              <a:t>https://cerfa.vos-demarches.com/particuliers/cerfa-10008-02.pdf</a:t>
            </a:r>
            <a:r>
              <a:rPr lang="fr-FR" dirty="0"/>
              <a:t> </a:t>
            </a:r>
            <a:endParaRPr dirty="0"/>
          </a:p>
          <a:p>
            <a:pPr marL="22860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273" name="Google Shape;273;p15"/>
          <p:cNvSpPr/>
          <p:nvPr/>
        </p:nvSpPr>
        <p:spPr>
          <a:xfrm>
            <a:off x="6821310" y="2624479"/>
            <a:ext cx="812427" cy="812427"/>
          </a:xfrm>
          <a:prstGeom prst="ellipse">
            <a:avLst/>
          </a:prstGeom>
          <a:noFill/>
          <a:ln w="127000" cap="flat" cmpd="sng">
            <a:solidFill>
              <a:schemeClr val="accent5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4" name="Google Shape;274;p15"/>
          <p:cNvSpPr/>
          <p:nvPr/>
        </p:nvSpPr>
        <p:spPr>
          <a:xfrm rot="-5400000">
            <a:off x="8912417" y="1218531"/>
            <a:ext cx="2387600" cy="2387600"/>
          </a:xfrm>
          <a:prstGeom prst="blockArc">
            <a:avLst>
              <a:gd name="adj1" fmla="val 10800000"/>
              <a:gd name="adj2" fmla="val 0"/>
              <a:gd name="adj3" fmla="val 25000"/>
            </a:avLst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5" name="Google Shape;275;p15"/>
          <p:cNvSpPr/>
          <p:nvPr/>
        </p:nvSpPr>
        <p:spPr>
          <a:xfrm>
            <a:off x="6821310" y="0"/>
            <a:ext cx="2315251" cy="1550992"/>
          </a:xfrm>
          <a:custGeom>
            <a:avLst/>
            <a:gdLst/>
            <a:ahLst/>
            <a:cxnLst/>
            <a:rect l="l" t="t" r="r" b="b"/>
            <a:pathLst>
              <a:path w="2315251" h="1550992" extrusionOk="0">
                <a:moveTo>
                  <a:pt x="0" y="0"/>
                </a:moveTo>
                <a:lnTo>
                  <a:pt x="138700" y="0"/>
                </a:lnTo>
                <a:lnTo>
                  <a:pt x="138700" y="1361400"/>
                </a:lnTo>
                <a:lnTo>
                  <a:pt x="2107387" y="222673"/>
                </a:lnTo>
                <a:lnTo>
                  <a:pt x="1722420" y="0"/>
                </a:lnTo>
                <a:lnTo>
                  <a:pt x="1999436" y="0"/>
                </a:lnTo>
                <a:lnTo>
                  <a:pt x="2280549" y="162605"/>
                </a:lnTo>
                <a:cubicBezTo>
                  <a:pt x="2313720" y="181745"/>
                  <a:pt x="2325104" y="224155"/>
                  <a:pt x="2305953" y="257336"/>
                </a:cubicBezTo>
                <a:cubicBezTo>
                  <a:pt x="2299872" y="267889"/>
                  <a:pt x="2291101" y="276648"/>
                  <a:pt x="2280549" y="282740"/>
                </a:cubicBezTo>
                <a:lnTo>
                  <a:pt x="104026" y="1541710"/>
                </a:lnTo>
                <a:cubicBezTo>
                  <a:pt x="93484" y="1547802"/>
                  <a:pt x="81523" y="1551003"/>
                  <a:pt x="69351" y="1550992"/>
                </a:cubicBezTo>
                <a:cubicBezTo>
                  <a:pt x="31049" y="1550992"/>
                  <a:pt x="0" y="1519944"/>
                  <a:pt x="0" y="1481643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276" name="Google Shape;276;p15"/>
          <p:cNvCxnSpPr/>
          <p:nvPr/>
        </p:nvCxnSpPr>
        <p:spPr>
          <a:xfrm>
            <a:off x="11724638" y="1331572"/>
            <a:ext cx="0" cy="1597708"/>
          </a:xfrm>
          <a:prstGeom prst="straightConnector1">
            <a:avLst/>
          </a:prstGeom>
          <a:noFill/>
          <a:ln w="127000" cap="rnd" cmpd="sng">
            <a:solidFill>
              <a:schemeClr val="accent4"/>
            </a:solidFill>
            <a:prstDash val="dash"/>
            <a:miter lim="800000"/>
            <a:headEnd type="none" w="sm" len="sm"/>
            <a:tailEnd type="none" w="sm" len="sm"/>
          </a:ln>
        </p:spPr>
      </p:cxnSp>
      <p:sp>
        <p:nvSpPr>
          <p:cNvPr id="277" name="Google Shape;277;p15"/>
          <p:cNvSpPr/>
          <p:nvPr/>
        </p:nvSpPr>
        <p:spPr>
          <a:xfrm>
            <a:off x="11005550" y="4112081"/>
            <a:ext cx="1186451" cy="1771650"/>
          </a:xfrm>
          <a:custGeom>
            <a:avLst/>
            <a:gdLst/>
            <a:ahLst/>
            <a:cxnLst/>
            <a:rect l="l" t="t" r="r" b="b"/>
            <a:pathLst>
              <a:path w="1186451" h="1771650" extrusionOk="0">
                <a:moveTo>
                  <a:pt x="61913" y="0"/>
                </a:moveTo>
                <a:lnTo>
                  <a:pt x="1186451" y="0"/>
                </a:lnTo>
                <a:lnTo>
                  <a:pt x="1186451" y="123825"/>
                </a:lnTo>
                <a:lnTo>
                  <a:pt x="123825" y="123825"/>
                </a:lnTo>
                <a:lnTo>
                  <a:pt x="123825" y="1647825"/>
                </a:lnTo>
                <a:lnTo>
                  <a:pt x="1186451" y="1647825"/>
                </a:lnTo>
                <a:lnTo>
                  <a:pt x="1186451" y="1771650"/>
                </a:lnTo>
                <a:lnTo>
                  <a:pt x="61913" y="1771650"/>
                </a:lnTo>
                <a:cubicBezTo>
                  <a:pt x="27719" y="1771650"/>
                  <a:pt x="0" y="1743932"/>
                  <a:pt x="0" y="1709738"/>
                </a:cubicBezTo>
                <a:lnTo>
                  <a:pt x="0" y="61913"/>
                </a:lnTo>
                <a:cubicBezTo>
                  <a:pt x="0" y="27719"/>
                  <a:pt x="27719" y="0"/>
                  <a:pt x="61913" y="0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8" name="Google Shape;278;p15"/>
          <p:cNvSpPr/>
          <p:nvPr/>
        </p:nvSpPr>
        <p:spPr>
          <a:xfrm rot="-607105">
            <a:off x="6086940" y="4145122"/>
            <a:ext cx="4083433" cy="4083433"/>
          </a:xfrm>
          <a:prstGeom prst="arc">
            <a:avLst>
              <a:gd name="adj1" fmla="val 16200000"/>
              <a:gd name="adj2" fmla="val 0"/>
            </a:avLst>
          </a:prstGeom>
          <a:noFill/>
          <a:ln w="127000" cap="rnd" cmpd="sng">
            <a:solidFill>
              <a:schemeClr val="accent4"/>
            </a:solidFill>
            <a:prstDash val="dash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9" name="Google Shape;279;p15"/>
          <p:cNvSpPr/>
          <p:nvPr/>
        </p:nvSpPr>
        <p:spPr>
          <a:xfrm>
            <a:off x="6821310" y="4962670"/>
            <a:ext cx="2643352" cy="1895331"/>
          </a:xfrm>
          <a:custGeom>
            <a:avLst/>
            <a:gdLst/>
            <a:ahLst/>
            <a:cxnLst/>
            <a:rect l="l" t="t" r="r" b="b"/>
            <a:pathLst>
              <a:path w="2643352" h="1895331" extrusionOk="0">
                <a:moveTo>
                  <a:pt x="1321676" y="0"/>
                </a:moveTo>
                <a:cubicBezTo>
                  <a:pt x="2051617" y="0"/>
                  <a:pt x="2643352" y="591735"/>
                  <a:pt x="2643352" y="1321676"/>
                </a:cubicBezTo>
                <a:cubicBezTo>
                  <a:pt x="2643352" y="1504161"/>
                  <a:pt x="2606369" y="1678009"/>
                  <a:pt x="2539488" y="1836132"/>
                </a:cubicBezTo>
                <a:lnTo>
                  <a:pt x="2510970" y="1895331"/>
                </a:lnTo>
                <a:lnTo>
                  <a:pt x="132382" y="1895331"/>
                </a:lnTo>
                <a:lnTo>
                  <a:pt x="103864" y="1836132"/>
                </a:lnTo>
                <a:cubicBezTo>
                  <a:pt x="36984" y="1678009"/>
                  <a:pt x="0" y="1504161"/>
                  <a:pt x="0" y="1321676"/>
                </a:cubicBezTo>
                <a:cubicBezTo>
                  <a:pt x="0" y="591735"/>
                  <a:pt x="591735" y="0"/>
                  <a:pt x="1321676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" name="Google Shape;284;p16"/>
          <p:cNvSpPr/>
          <p:nvPr/>
        </p:nvSpPr>
        <p:spPr>
          <a:xfrm>
            <a:off x="3048" y="0"/>
            <a:ext cx="12188952" cy="6858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5" name="Google Shape;285;p16"/>
          <p:cNvSpPr txBox="1">
            <a:spLocks noGrp="1"/>
          </p:cNvSpPr>
          <p:nvPr>
            <p:ph type="title"/>
          </p:nvPr>
        </p:nvSpPr>
        <p:spPr>
          <a:xfrm>
            <a:off x="777925" y="3606131"/>
            <a:ext cx="5802168" cy="11858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fr-FR" sz="2800" b="1" dirty="0"/>
              <a:t>Pour les trajets en car (spécialement pour la nuitée du retour) prévoir</a:t>
            </a:r>
            <a:r>
              <a:rPr lang="fr-FR" sz="2800" dirty="0"/>
              <a:t>:</a:t>
            </a:r>
            <a:endParaRPr sz="2800" dirty="0"/>
          </a:p>
        </p:txBody>
      </p:sp>
      <p:sp>
        <p:nvSpPr>
          <p:cNvPr id="286" name="Google Shape;286;p16"/>
          <p:cNvSpPr/>
          <p:nvPr/>
        </p:nvSpPr>
        <p:spPr>
          <a:xfrm>
            <a:off x="10208695" y="1"/>
            <a:ext cx="1135066" cy="477997"/>
          </a:xfrm>
          <a:custGeom>
            <a:avLst/>
            <a:gdLst/>
            <a:ahLst/>
            <a:cxnLst/>
            <a:rect l="l" t="t" r="r" b="b"/>
            <a:pathLst>
              <a:path w="1135066" h="477997" extrusionOk="0">
                <a:moveTo>
                  <a:pt x="0" y="0"/>
                </a:moveTo>
                <a:lnTo>
                  <a:pt x="1135066" y="0"/>
                </a:lnTo>
                <a:lnTo>
                  <a:pt x="1133370" y="16827"/>
                </a:lnTo>
                <a:cubicBezTo>
                  <a:pt x="1079514" y="280016"/>
                  <a:pt x="846644" y="477997"/>
                  <a:pt x="567533" y="477997"/>
                </a:cubicBezTo>
                <a:cubicBezTo>
                  <a:pt x="288422" y="477997"/>
                  <a:pt x="55552" y="280016"/>
                  <a:pt x="1696" y="16827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7" name="Google Shape;287;p16"/>
          <p:cNvSpPr txBox="1">
            <a:spLocks noGrp="1"/>
          </p:cNvSpPr>
          <p:nvPr>
            <p:ph type="body" idx="1"/>
          </p:nvPr>
        </p:nvSpPr>
        <p:spPr>
          <a:xfrm>
            <a:off x="777925" y="4523855"/>
            <a:ext cx="5474873" cy="20371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55000" lnSpcReduction="20000"/>
          </a:bodyPr>
          <a:lstStyle/>
          <a:p>
            <a:pPr marL="22860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</a:pPr>
            <a:endParaRPr sz="3600" dirty="0"/>
          </a:p>
          <a:p>
            <a:pPr marL="2286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Char char="•"/>
            </a:pPr>
            <a:r>
              <a:rPr lang="fr-FR" sz="3600" dirty="0"/>
              <a:t>Un petit coussin</a:t>
            </a:r>
            <a:endParaRPr sz="3600" dirty="0"/>
          </a:p>
          <a:p>
            <a:pPr marL="2286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Char char="•"/>
            </a:pPr>
            <a:r>
              <a:rPr lang="fr-FR" sz="3600" dirty="0"/>
              <a:t>Une couverture polaire</a:t>
            </a:r>
            <a:endParaRPr sz="3600" dirty="0"/>
          </a:p>
          <a:p>
            <a:pPr marL="2286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Char char="•"/>
            </a:pPr>
            <a:r>
              <a:rPr lang="fr-FR" sz="3600" dirty="0"/>
              <a:t>Des lingettes humidifiées pour se rafraichir </a:t>
            </a:r>
            <a:endParaRPr sz="3600" dirty="0"/>
          </a:p>
          <a:p>
            <a:pPr marL="2286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Char char="•"/>
            </a:pPr>
            <a:r>
              <a:rPr lang="fr-FR" sz="3600" dirty="0"/>
              <a:t>Une gourde (utile aussi pendant tout le voyage!)</a:t>
            </a:r>
            <a:endParaRPr sz="3600" dirty="0"/>
          </a:p>
          <a:p>
            <a:pPr marL="0" indent="0">
              <a:buSzPts val="3600"/>
              <a:buNone/>
            </a:pPr>
            <a:endParaRPr dirty="0"/>
          </a:p>
        </p:txBody>
      </p:sp>
      <p:sp>
        <p:nvSpPr>
          <p:cNvPr id="288" name="Google Shape;288;p16"/>
          <p:cNvSpPr/>
          <p:nvPr/>
        </p:nvSpPr>
        <p:spPr>
          <a:xfrm>
            <a:off x="6821310" y="2624479"/>
            <a:ext cx="812427" cy="812427"/>
          </a:xfrm>
          <a:prstGeom prst="ellipse">
            <a:avLst/>
          </a:prstGeom>
          <a:noFill/>
          <a:ln w="127000" cap="flat" cmpd="sng">
            <a:solidFill>
              <a:schemeClr val="accent5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9" name="Google Shape;289;p16"/>
          <p:cNvSpPr/>
          <p:nvPr/>
        </p:nvSpPr>
        <p:spPr>
          <a:xfrm rot="-5400000">
            <a:off x="8912417" y="1218531"/>
            <a:ext cx="2387600" cy="2387600"/>
          </a:xfrm>
          <a:prstGeom prst="blockArc">
            <a:avLst>
              <a:gd name="adj1" fmla="val 10800000"/>
              <a:gd name="adj2" fmla="val 0"/>
              <a:gd name="adj3" fmla="val 25000"/>
            </a:avLst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0" name="Google Shape;290;p16"/>
          <p:cNvSpPr/>
          <p:nvPr/>
        </p:nvSpPr>
        <p:spPr>
          <a:xfrm>
            <a:off x="6821310" y="0"/>
            <a:ext cx="2315251" cy="1550992"/>
          </a:xfrm>
          <a:custGeom>
            <a:avLst/>
            <a:gdLst/>
            <a:ahLst/>
            <a:cxnLst/>
            <a:rect l="l" t="t" r="r" b="b"/>
            <a:pathLst>
              <a:path w="2315251" h="1550992" extrusionOk="0">
                <a:moveTo>
                  <a:pt x="0" y="0"/>
                </a:moveTo>
                <a:lnTo>
                  <a:pt x="138700" y="0"/>
                </a:lnTo>
                <a:lnTo>
                  <a:pt x="138700" y="1361400"/>
                </a:lnTo>
                <a:lnTo>
                  <a:pt x="2107387" y="222673"/>
                </a:lnTo>
                <a:lnTo>
                  <a:pt x="1722420" y="0"/>
                </a:lnTo>
                <a:lnTo>
                  <a:pt x="1999436" y="0"/>
                </a:lnTo>
                <a:lnTo>
                  <a:pt x="2280549" y="162605"/>
                </a:lnTo>
                <a:cubicBezTo>
                  <a:pt x="2313720" y="181745"/>
                  <a:pt x="2325104" y="224155"/>
                  <a:pt x="2305953" y="257336"/>
                </a:cubicBezTo>
                <a:cubicBezTo>
                  <a:pt x="2299872" y="267889"/>
                  <a:pt x="2291101" y="276648"/>
                  <a:pt x="2280549" y="282740"/>
                </a:cubicBezTo>
                <a:lnTo>
                  <a:pt x="104026" y="1541710"/>
                </a:lnTo>
                <a:cubicBezTo>
                  <a:pt x="93484" y="1547802"/>
                  <a:pt x="81523" y="1551003"/>
                  <a:pt x="69351" y="1550992"/>
                </a:cubicBezTo>
                <a:cubicBezTo>
                  <a:pt x="31049" y="1550992"/>
                  <a:pt x="0" y="1519944"/>
                  <a:pt x="0" y="1481643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291" name="Google Shape;291;p16"/>
          <p:cNvCxnSpPr/>
          <p:nvPr/>
        </p:nvCxnSpPr>
        <p:spPr>
          <a:xfrm>
            <a:off x="11724638" y="1331572"/>
            <a:ext cx="0" cy="1597708"/>
          </a:xfrm>
          <a:prstGeom prst="straightConnector1">
            <a:avLst/>
          </a:prstGeom>
          <a:noFill/>
          <a:ln w="127000" cap="rnd" cmpd="sng">
            <a:solidFill>
              <a:schemeClr val="accent4"/>
            </a:solidFill>
            <a:prstDash val="dash"/>
            <a:miter lim="800000"/>
            <a:headEnd type="none" w="sm" len="sm"/>
            <a:tailEnd type="none" w="sm" len="sm"/>
          </a:ln>
        </p:spPr>
      </p:cxnSp>
      <p:sp>
        <p:nvSpPr>
          <p:cNvPr id="292" name="Google Shape;292;p16"/>
          <p:cNvSpPr/>
          <p:nvPr/>
        </p:nvSpPr>
        <p:spPr>
          <a:xfrm>
            <a:off x="11005550" y="4112081"/>
            <a:ext cx="1186451" cy="1771650"/>
          </a:xfrm>
          <a:custGeom>
            <a:avLst/>
            <a:gdLst/>
            <a:ahLst/>
            <a:cxnLst/>
            <a:rect l="l" t="t" r="r" b="b"/>
            <a:pathLst>
              <a:path w="1186451" h="1771650" extrusionOk="0">
                <a:moveTo>
                  <a:pt x="61913" y="0"/>
                </a:moveTo>
                <a:lnTo>
                  <a:pt x="1186451" y="0"/>
                </a:lnTo>
                <a:lnTo>
                  <a:pt x="1186451" y="123825"/>
                </a:lnTo>
                <a:lnTo>
                  <a:pt x="123825" y="123825"/>
                </a:lnTo>
                <a:lnTo>
                  <a:pt x="123825" y="1647825"/>
                </a:lnTo>
                <a:lnTo>
                  <a:pt x="1186451" y="1647825"/>
                </a:lnTo>
                <a:lnTo>
                  <a:pt x="1186451" y="1771650"/>
                </a:lnTo>
                <a:lnTo>
                  <a:pt x="61913" y="1771650"/>
                </a:lnTo>
                <a:cubicBezTo>
                  <a:pt x="27719" y="1771650"/>
                  <a:pt x="0" y="1743932"/>
                  <a:pt x="0" y="1709738"/>
                </a:cubicBezTo>
                <a:lnTo>
                  <a:pt x="0" y="61913"/>
                </a:lnTo>
                <a:cubicBezTo>
                  <a:pt x="0" y="27719"/>
                  <a:pt x="27719" y="0"/>
                  <a:pt x="61913" y="0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3" name="Google Shape;293;p16"/>
          <p:cNvSpPr/>
          <p:nvPr/>
        </p:nvSpPr>
        <p:spPr>
          <a:xfrm rot="-607105">
            <a:off x="6086940" y="4145122"/>
            <a:ext cx="4083433" cy="4083433"/>
          </a:xfrm>
          <a:prstGeom prst="arc">
            <a:avLst>
              <a:gd name="adj1" fmla="val 16200000"/>
              <a:gd name="adj2" fmla="val 0"/>
            </a:avLst>
          </a:prstGeom>
          <a:noFill/>
          <a:ln w="127000" cap="rnd" cmpd="sng">
            <a:solidFill>
              <a:schemeClr val="accent4"/>
            </a:solidFill>
            <a:prstDash val="dash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4" name="Google Shape;294;p16"/>
          <p:cNvSpPr/>
          <p:nvPr/>
        </p:nvSpPr>
        <p:spPr>
          <a:xfrm>
            <a:off x="6821310" y="4962670"/>
            <a:ext cx="2643352" cy="1895331"/>
          </a:xfrm>
          <a:custGeom>
            <a:avLst/>
            <a:gdLst/>
            <a:ahLst/>
            <a:cxnLst/>
            <a:rect l="l" t="t" r="r" b="b"/>
            <a:pathLst>
              <a:path w="2643352" h="1895331" extrusionOk="0">
                <a:moveTo>
                  <a:pt x="1321676" y="0"/>
                </a:moveTo>
                <a:cubicBezTo>
                  <a:pt x="2051617" y="0"/>
                  <a:pt x="2643352" y="591735"/>
                  <a:pt x="2643352" y="1321676"/>
                </a:cubicBezTo>
                <a:cubicBezTo>
                  <a:pt x="2643352" y="1504161"/>
                  <a:pt x="2606369" y="1678009"/>
                  <a:pt x="2539488" y="1836132"/>
                </a:cubicBezTo>
                <a:lnTo>
                  <a:pt x="2510970" y="1895331"/>
                </a:lnTo>
                <a:lnTo>
                  <a:pt x="132382" y="1895331"/>
                </a:lnTo>
                <a:lnTo>
                  <a:pt x="103864" y="1836132"/>
                </a:lnTo>
                <a:cubicBezTo>
                  <a:pt x="36984" y="1678009"/>
                  <a:pt x="0" y="1504161"/>
                  <a:pt x="0" y="1321676"/>
                </a:cubicBezTo>
                <a:cubicBezTo>
                  <a:pt x="0" y="591735"/>
                  <a:pt x="591735" y="0"/>
                  <a:pt x="1321676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" name="Google Shape;287;p16">
            <a:extLst>
              <a:ext uri="{FF2B5EF4-FFF2-40B4-BE49-F238E27FC236}">
                <a16:creationId xmlns:a16="http://schemas.microsoft.com/office/drawing/2014/main" id="{ABA448B0-AA3C-C106-2E77-ECFDFDF7E758}"/>
              </a:ext>
            </a:extLst>
          </p:cNvPr>
          <p:cNvSpPr txBox="1">
            <a:spLocks/>
          </p:cNvSpPr>
          <p:nvPr/>
        </p:nvSpPr>
        <p:spPr>
          <a:xfrm>
            <a:off x="734085" y="986458"/>
            <a:ext cx="5421257" cy="22468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55000" lnSpcReduction="20000"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228600" indent="0">
              <a:spcBef>
                <a:spcPts val="0"/>
              </a:spcBef>
              <a:buSzPts val="3600"/>
              <a:buFont typeface="Arial"/>
              <a:buNone/>
            </a:pPr>
            <a:endParaRPr lang="fr-FR" sz="3600" dirty="0"/>
          </a:p>
          <a:p>
            <a:pPr marL="228600" indent="-228600">
              <a:buSzPts val="3600"/>
            </a:pPr>
            <a:r>
              <a:rPr lang="fr-FR" sz="3600" dirty="0"/>
              <a:t>Un imperméable ou un petit parapluie</a:t>
            </a:r>
            <a:endParaRPr lang="fr-FR" dirty="0"/>
          </a:p>
          <a:p>
            <a:pPr marL="228600" indent="-228600">
              <a:buSzPts val="3600"/>
            </a:pPr>
            <a:r>
              <a:rPr lang="fr-FR" sz="3600" dirty="0"/>
              <a:t>Des chaussures de marche confortables</a:t>
            </a:r>
            <a:endParaRPr lang="fr-FR" dirty="0"/>
          </a:p>
          <a:p>
            <a:pPr marL="228600" indent="-228600">
              <a:buSzPts val="3600"/>
            </a:pPr>
            <a:r>
              <a:rPr lang="fr-FR" sz="3600" dirty="0"/>
              <a:t>Un sac à dos pratique  </a:t>
            </a:r>
            <a:endParaRPr lang="fr-FR" dirty="0"/>
          </a:p>
          <a:p>
            <a:pPr marL="228600" indent="-228600">
              <a:buSzPts val="3600"/>
            </a:pPr>
            <a:r>
              <a:rPr lang="fr-FR" sz="3600" dirty="0"/>
              <a:t>Un pyjama chaud </a:t>
            </a:r>
          </a:p>
          <a:p>
            <a:pPr marL="228600" indent="-228600">
              <a:buSzPts val="3600"/>
            </a:pPr>
            <a:r>
              <a:rPr lang="fr-FR" sz="3600" dirty="0"/>
              <a:t>Des pièces d’1 euro pour les toilettes publiques payantes </a:t>
            </a:r>
          </a:p>
          <a:p>
            <a:pPr marL="228600" indent="-228600">
              <a:buSzPts val="3600"/>
            </a:pPr>
            <a:endParaRPr lang="fr-FR" sz="3600" dirty="0"/>
          </a:p>
          <a:p>
            <a:pPr marL="228600" indent="-228600">
              <a:buSzPts val="3600"/>
            </a:pPr>
            <a:endParaRPr lang="fr-FR" dirty="0"/>
          </a:p>
          <a:p>
            <a:pPr marL="0" indent="0">
              <a:buSzPts val="3600"/>
              <a:buFont typeface="Arial"/>
              <a:buNone/>
            </a:pPr>
            <a:endParaRPr lang="fr-FR" dirty="0"/>
          </a:p>
        </p:txBody>
      </p:sp>
      <p:sp>
        <p:nvSpPr>
          <p:cNvPr id="4" name="Google Shape;285;p16">
            <a:extLst>
              <a:ext uri="{FF2B5EF4-FFF2-40B4-BE49-F238E27FC236}">
                <a16:creationId xmlns:a16="http://schemas.microsoft.com/office/drawing/2014/main" id="{4FFDC58D-76FF-C362-03AA-7587CDDA4586}"/>
              </a:ext>
            </a:extLst>
          </p:cNvPr>
          <p:cNvSpPr txBox="1">
            <a:spLocks/>
          </p:cNvSpPr>
          <p:nvPr/>
        </p:nvSpPr>
        <p:spPr>
          <a:xfrm>
            <a:off x="708078" y="306713"/>
            <a:ext cx="5802168" cy="11858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buSzPts val="4400"/>
            </a:pPr>
            <a:r>
              <a:rPr lang="fr-FR" sz="2800" b="1" dirty="0"/>
              <a:t>Pour être prêts à toutes éventualités: </a:t>
            </a:r>
            <a:endParaRPr lang="fr-FR" sz="2800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" name="Google Shape;299;p17"/>
          <p:cNvSpPr/>
          <p:nvPr/>
        </p:nvSpPr>
        <p:spPr>
          <a:xfrm>
            <a:off x="3048" y="0"/>
            <a:ext cx="12188952" cy="6858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0" name="Google Shape;300;p17"/>
          <p:cNvSpPr/>
          <p:nvPr/>
        </p:nvSpPr>
        <p:spPr>
          <a:xfrm>
            <a:off x="10208695" y="1"/>
            <a:ext cx="1135066" cy="477997"/>
          </a:xfrm>
          <a:custGeom>
            <a:avLst/>
            <a:gdLst/>
            <a:ahLst/>
            <a:cxnLst/>
            <a:rect l="l" t="t" r="r" b="b"/>
            <a:pathLst>
              <a:path w="1135066" h="477997" extrusionOk="0">
                <a:moveTo>
                  <a:pt x="0" y="0"/>
                </a:moveTo>
                <a:lnTo>
                  <a:pt x="1135066" y="0"/>
                </a:lnTo>
                <a:lnTo>
                  <a:pt x="1133370" y="16827"/>
                </a:lnTo>
                <a:cubicBezTo>
                  <a:pt x="1079514" y="280016"/>
                  <a:pt x="846644" y="477997"/>
                  <a:pt x="567533" y="477997"/>
                </a:cubicBezTo>
                <a:cubicBezTo>
                  <a:pt x="288422" y="477997"/>
                  <a:pt x="55552" y="280016"/>
                  <a:pt x="1696" y="16827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1" name="Google Shape;301;p17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558489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</a:pPr>
            <a:endParaRPr sz="3600"/>
          </a:p>
          <a:p>
            <a:pPr marL="45720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</a:pPr>
            <a:endParaRPr sz="4300"/>
          </a:p>
          <a:p>
            <a:pPr marL="45720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</a:pPr>
            <a:r>
              <a:rPr lang="fr-FR" sz="4800" b="1"/>
              <a:t>Buoni preparativi!</a:t>
            </a:r>
            <a:endParaRPr sz="4800" b="1"/>
          </a:p>
        </p:txBody>
      </p:sp>
      <p:sp>
        <p:nvSpPr>
          <p:cNvPr id="302" name="Google Shape;302;p17"/>
          <p:cNvSpPr/>
          <p:nvPr/>
        </p:nvSpPr>
        <p:spPr>
          <a:xfrm>
            <a:off x="6821310" y="2624479"/>
            <a:ext cx="812427" cy="812427"/>
          </a:xfrm>
          <a:prstGeom prst="ellipse">
            <a:avLst/>
          </a:prstGeom>
          <a:noFill/>
          <a:ln w="127000" cap="flat" cmpd="sng">
            <a:solidFill>
              <a:schemeClr val="accent5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3" name="Google Shape;303;p17"/>
          <p:cNvSpPr/>
          <p:nvPr/>
        </p:nvSpPr>
        <p:spPr>
          <a:xfrm rot="-5400000">
            <a:off x="8912417" y="1218531"/>
            <a:ext cx="2387600" cy="2387600"/>
          </a:xfrm>
          <a:prstGeom prst="blockArc">
            <a:avLst>
              <a:gd name="adj1" fmla="val 10800000"/>
              <a:gd name="adj2" fmla="val 0"/>
              <a:gd name="adj3" fmla="val 25000"/>
            </a:avLst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4" name="Google Shape;304;p17"/>
          <p:cNvSpPr/>
          <p:nvPr/>
        </p:nvSpPr>
        <p:spPr>
          <a:xfrm>
            <a:off x="6821310" y="0"/>
            <a:ext cx="2315251" cy="1550992"/>
          </a:xfrm>
          <a:custGeom>
            <a:avLst/>
            <a:gdLst/>
            <a:ahLst/>
            <a:cxnLst/>
            <a:rect l="l" t="t" r="r" b="b"/>
            <a:pathLst>
              <a:path w="2315251" h="1550992" extrusionOk="0">
                <a:moveTo>
                  <a:pt x="0" y="0"/>
                </a:moveTo>
                <a:lnTo>
                  <a:pt x="138700" y="0"/>
                </a:lnTo>
                <a:lnTo>
                  <a:pt x="138700" y="1361400"/>
                </a:lnTo>
                <a:lnTo>
                  <a:pt x="2107387" y="222673"/>
                </a:lnTo>
                <a:lnTo>
                  <a:pt x="1722420" y="0"/>
                </a:lnTo>
                <a:lnTo>
                  <a:pt x="1999436" y="0"/>
                </a:lnTo>
                <a:lnTo>
                  <a:pt x="2280549" y="162605"/>
                </a:lnTo>
                <a:cubicBezTo>
                  <a:pt x="2313720" y="181745"/>
                  <a:pt x="2325104" y="224155"/>
                  <a:pt x="2305953" y="257336"/>
                </a:cubicBezTo>
                <a:cubicBezTo>
                  <a:pt x="2299872" y="267889"/>
                  <a:pt x="2291101" y="276648"/>
                  <a:pt x="2280549" y="282740"/>
                </a:cubicBezTo>
                <a:lnTo>
                  <a:pt x="104026" y="1541710"/>
                </a:lnTo>
                <a:cubicBezTo>
                  <a:pt x="93484" y="1547802"/>
                  <a:pt x="81523" y="1551003"/>
                  <a:pt x="69351" y="1550992"/>
                </a:cubicBezTo>
                <a:cubicBezTo>
                  <a:pt x="31049" y="1550992"/>
                  <a:pt x="0" y="1519944"/>
                  <a:pt x="0" y="1481643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305" name="Google Shape;305;p17"/>
          <p:cNvCxnSpPr/>
          <p:nvPr/>
        </p:nvCxnSpPr>
        <p:spPr>
          <a:xfrm>
            <a:off x="11724638" y="1331572"/>
            <a:ext cx="0" cy="1597708"/>
          </a:xfrm>
          <a:prstGeom prst="straightConnector1">
            <a:avLst/>
          </a:prstGeom>
          <a:noFill/>
          <a:ln w="127000" cap="rnd" cmpd="sng">
            <a:solidFill>
              <a:schemeClr val="accent4"/>
            </a:solidFill>
            <a:prstDash val="dash"/>
            <a:miter lim="800000"/>
            <a:headEnd type="none" w="sm" len="sm"/>
            <a:tailEnd type="none" w="sm" len="sm"/>
          </a:ln>
        </p:spPr>
      </p:cxnSp>
      <p:sp>
        <p:nvSpPr>
          <p:cNvPr id="306" name="Google Shape;306;p17"/>
          <p:cNvSpPr/>
          <p:nvPr/>
        </p:nvSpPr>
        <p:spPr>
          <a:xfrm>
            <a:off x="11005550" y="4112081"/>
            <a:ext cx="1186451" cy="1771650"/>
          </a:xfrm>
          <a:custGeom>
            <a:avLst/>
            <a:gdLst/>
            <a:ahLst/>
            <a:cxnLst/>
            <a:rect l="l" t="t" r="r" b="b"/>
            <a:pathLst>
              <a:path w="1186451" h="1771650" extrusionOk="0">
                <a:moveTo>
                  <a:pt x="61913" y="0"/>
                </a:moveTo>
                <a:lnTo>
                  <a:pt x="1186451" y="0"/>
                </a:lnTo>
                <a:lnTo>
                  <a:pt x="1186451" y="123825"/>
                </a:lnTo>
                <a:lnTo>
                  <a:pt x="123825" y="123825"/>
                </a:lnTo>
                <a:lnTo>
                  <a:pt x="123825" y="1647825"/>
                </a:lnTo>
                <a:lnTo>
                  <a:pt x="1186451" y="1647825"/>
                </a:lnTo>
                <a:lnTo>
                  <a:pt x="1186451" y="1771650"/>
                </a:lnTo>
                <a:lnTo>
                  <a:pt x="61913" y="1771650"/>
                </a:lnTo>
                <a:cubicBezTo>
                  <a:pt x="27719" y="1771650"/>
                  <a:pt x="0" y="1743932"/>
                  <a:pt x="0" y="1709738"/>
                </a:cubicBezTo>
                <a:lnTo>
                  <a:pt x="0" y="61913"/>
                </a:lnTo>
                <a:cubicBezTo>
                  <a:pt x="0" y="27719"/>
                  <a:pt x="27719" y="0"/>
                  <a:pt x="61913" y="0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7" name="Google Shape;307;p17"/>
          <p:cNvSpPr/>
          <p:nvPr/>
        </p:nvSpPr>
        <p:spPr>
          <a:xfrm rot="-607105">
            <a:off x="6086940" y="4145122"/>
            <a:ext cx="4083433" cy="4083433"/>
          </a:xfrm>
          <a:prstGeom prst="arc">
            <a:avLst>
              <a:gd name="adj1" fmla="val 16200000"/>
              <a:gd name="adj2" fmla="val 0"/>
            </a:avLst>
          </a:prstGeom>
          <a:noFill/>
          <a:ln w="127000" cap="rnd" cmpd="sng">
            <a:solidFill>
              <a:schemeClr val="accent4"/>
            </a:solidFill>
            <a:prstDash val="dash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8" name="Google Shape;308;p17"/>
          <p:cNvSpPr/>
          <p:nvPr/>
        </p:nvSpPr>
        <p:spPr>
          <a:xfrm>
            <a:off x="6821310" y="4962670"/>
            <a:ext cx="2643352" cy="1895331"/>
          </a:xfrm>
          <a:custGeom>
            <a:avLst/>
            <a:gdLst/>
            <a:ahLst/>
            <a:cxnLst/>
            <a:rect l="l" t="t" r="r" b="b"/>
            <a:pathLst>
              <a:path w="2643352" h="1895331" extrusionOk="0">
                <a:moveTo>
                  <a:pt x="1321676" y="0"/>
                </a:moveTo>
                <a:cubicBezTo>
                  <a:pt x="2051617" y="0"/>
                  <a:pt x="2643352" y="591735"/>
                  <a:pt x="2643352" y="1321676"/>
                </a:cubicBezTo>
                <a:cubicBezTo>
                  <a:pt x="2643352" y="1504161"/>
                  <a:pt x="2606369" y="1678009"/>
                  <a:pt x="2539488" y="1836132"/>
                </a:cubicBezTo>
                <a:lnTo>
                  <a:pt x="2510970" y="1895331"/>
                </a:lnTo>
                <a:lnTo>
                  <a:pt x="132382" y="1895331"/>
                </a:lnTo>
                <a:lnTo>
                  <a:pt x="103864" y="1836132"/>
                </a:lnTo>
                <a:cubicBezTo>
                  <a:pt x="36984" y="1678009"/>
                  <a:pt x="0" y="1504161"/>
                  <a:pt x="0" y="1321676"/>
                </a:cubicBezTo>
                <a:cubicBezTo>
                  <a:pt x="0" y="591735"/>
                  <a:pt x="591735" y="0"/>
                  <a:pt x="1321676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2"/>
          <p:cNvSpPr/>
          <p:nvPr/>
        </p:nvSpPr>
        <p:spPr>
          <a:xfrm>
            <a:off x="3048" y="0"/>
            <a:ext cx="12188952" cy="6858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7" name="Google Shape;97;p2"/>
          <p:cNvSpPr/>
          <p:nvPr/>
        </p:nvSpPr>
        <p:spPr>
          <a:xfrm>
            <a:off x="4000500" y="1087403"/>
            <a:ext cx="8191500" cy="5770597"/>
          </a:xfrm>
          <a:custGeom>
            <a:avLst/>
            <a:gdLst/>
            <a:ahLst/>
            <a:cxnLst/>
            <a:rect l="l" t="t" r="r" b="b"/>
            <a:pathLst>
              <a:path w="8191500" h="5770597" extrusionOk="0">
                <a:moveTo>
                  <a:pt x="4929467" y="0"/>
                </a:moveTo>
                <a:cubicBezTo>
                  <a:pt x="6120547" y="0"/>
                  <a:pt x="7212963" y="419755"/>
                  <a:pt x="8065066" y="1118513"/>
                </a:cubicBezTo>
                <a:lnTo>
                  <a:pt x="8191500" y="1227339"/>
                </a:lnTo>
                <a:lnTo>
                  <a:pt x="8191500" y="5770597"/>
                </a:lnTo>
                <a:lnTo>
                  <a:pt x="79523" y="5770597"/>
                </a:lnTo>
                <a:lnTo>
                  <a:pt x="56799" y="5644158"/>
                </a:lnTo>
                <a:cubicBezTo>
                  <a:pt x="19398" y="5400934"/>
                  <a:pt x="0" y="5151822"/>
                  <a:pt x="0" y="4898209"/>
                </a:cubicBezTo>
                <a:cubicBezTo>
                  <a:pt x="0" y="2193003"/>
                  <a:pt x="2206998" y="0"/>
                  <a:pt x="4929467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Calibri"/>
              <a:buNone/>
            </a:pPr>
            <a:endParaRPr sz="18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8" name="Google Shape;98;p2"/>
          <p:cNvSpPr txBox="1">
            <a:spLocks noGrp="1"/>
          </p:cNvSpPr>
          <p:nvPr>
            <p:ph type="title"/>
          </p:nvPr>
        </p:nvSpPr>
        <p:spPr>
          <a:xfrm>
            <a:off x="4545496" y="2744662"/>
            <a:ext cx="7137731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000"/>
              <a:buFont typeface="Calibri"/>
              <a:buNone/>
            </a:pPr>
            <a:r>
              <a:rPr lang="fr-FR" sz="6200" dirty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Notre feuille de route </a:t>
            </a:r>
            <a:endParaRPr sz="6200" dirty="0"/>
          </a:p>
        </p:txBody>
      </p:sp>
      <p:sp>
        <p:nvSpPr>
          <p:cNvPr id="99" name="Google Shape;99;p2"/>
          <p:cNvSpPr txBox="1">
            <a:spLocks noGrp="1"/>
          </p:cNvSpPr>
          <p:nvPr>
            <p:ph type="body" idx="1"/>
          </p:nvPr>
        </p:nvSpPr>
        <p:spPr>
          <a:xfrm>
            <a:off x="5093520" y="5224337"/>
            <a:ext cx="6589707" cy="13294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</a:pPr>
            <a:endParaRPr sz="24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100" name="Google Shape;100;p2"/>
          <p:cNvCxnSpPr/>
          <p:nvPr/>
        </p:nvCxnSpPr>
        <p:spPr>
          <a:xfrm>
            <a:off x="406241" y="183933"/>
            <a:ext cx="0" cy="1597708"/>
          </a:xfrm>
          <a:prstGeom prst="straightConnector1">
            <a:avLst/>
          </a:prstGeom>
          <a:noFill/>
          <a:ln w="127000" cap="rnd" cmpd="sng">
            <a:solidFill>
              <a:schemeClr val="accent4"/>
            </a:solidFill>
            <a:prstDash val="dash"/>
            <a:miter lim="800000"/>
            <a:headEnd type="none" w="sm" len="sm"/>
            <a:tailEnd type="none" w="sm" len="sm"/>
          </a:ln>
        </p:spPr>
      </p:cxnSp>
      <p:sp>
        <p:nvSpPr>
          <p:cNvPr id="101" name="Google Shape;101;p2"/>
          <p:cNvSpPr/>
          <p:nvPr/>
        </p:nvSpPr>
        <p:spPr>
          <a:xfrm>
            <a:off x="5292348" y="1"/>
            <a:ext cx="2279742" cy="1267785"/>
          </a:xfrm>
          <a:custGeom>
            <a:avLst/>
            <a:gdLst/>
            <a:ahLst/>
            <a:cxnLst/>
            <a:rect l="l" t="t" r="r" b="b"/>
            <a:pathLst>
              <a:path w="2279742" h="1267785" extrusionOk="0">
                <a:moveTo>
                  <a:pt x="0" y="0"/>
                </a:moveTo>
                <a:lnTo>
                  <a:pt x="138700" y="0"/>
                </a:lnTo>
                <a:lnTo>
                  <a:pt x="138700" y="1078193"/>
                </a:lnTo>
                <a:lnTo>
                  <a:pt x="2002733" y="0"/>
                </a:lnTo>
                <a:lnTo>
                  <a:pt x="2279742" y="0"/>
                </a:lnTo>
                <a:lnTo>
                  <a:pt x="104026" y="1258503"/>
                </a:lnTo>
                <a:cubicBezTo>
                  <a:pt x="93484" y="1264595"/>
                  <a:pt x="81523" y="1267796"/>
                  <a:pt x="69351" y="1267785"/>
                </a:cubicBezTo>
                <a:cubicBezTo>
                  <a:pt x="31049" y="1267785"/>
                  <a:pt x="0" y="1236737"/>
                  <a:pt x="0" y="1198436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2" name="Google Shape;102;p2"/>
          <p:cNvSpPr/>
          <p:nvPr/>
        </p:nvSpPr>
        <p:spPr>
          <a:xfrm>
            <a:off x="10208695" y="1"/>
            <a:ext cx="1135066" cy="477997"/>
          </a:xfrm>
          <a:custGeom>
            <a:avLst/>
            <a:gdLst/>
            <a:ahLst/>
            <a:cxnLst/>
            <a:rect l="l" t="t" r="r" b="b"/>
            <a:pathLst>
              <a:path w="1135066" h="477997" extrusionOk="0">
                <a:moveTo>
                  <a:pt x="0" y="0"/>
                </a:moveTo>
                <a:lnTo>
                  <a:pt x="1135066" y="0"/>
                </a:lnTo>
                <a:lnTo>
                  <a:pt x="1133370" y="16827"/>
                </a:lnTo>
                <a:cubicBezTo>
                  <a:pt x="1079514" y="280016"/>
                  <a:pt x="846644" y="477997"/>
                  <a:pt x="567533" y="477997"/>
                </a:cubicBezTo>
                <a:cubicBezTo>
                  <a:pt x="288422" y="477997"/>
                  <a:pt x="55552" y="280016"/>
                  <a:pt x="1696" y="16827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3" name="Google Shape;103;p2"/>
          <p:cNvSpPr/>
          <p:nvPr/>
        </p:nvSpPr>
        <p:spPr>
          <a:xfrm>
            <a:off x="1569044" y="514898"/>
            <a:ext cx="2393351" cy="2328423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Calibri"/>
              <a:buNone/>
            </a:pPr>
            <a:endParaRPr sz="18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4" name="Google Shape;104;p2"/>
          <p:cNvSpPr/>
          <p:nvPr/>
        </p:nvSpPr>
        <p:spPr>
          <a:xfrm flipH="1">
            <a:off x="0" y="2949740"/>
            <a:ext cx="1186451" cy="1771650"/>
          </a:xfrm>
          <a:custGeom>
            <a:avLst/>
            <a:gdLst/>
            <a:ahLst/>
            <a:cxnLst/>
            <a:rect l="l" t="t" r="r" b="b"/>
            <a:pathLst>
              <a:path w="1186451" h="1771650" extrusionOk="0">
                <a:moveTo>
                  <a:pt x="61913" y="0"/>
                </a:moveTo>
                <a:lnTo>
                  <a:pt x="1186451" y="0"/>
                </a:lnTo>
                <a:lnTo>
                  <a:pt x="1186451" y="123825"/>
                </a:lnTo>
                <a:lnTo>
                  <a:pt x="123825" y="123825"/>
                </a:lnTo>
                <a:lnTo>
                  <a:pt x="123825" y="1647825"/>
                </a:lnTo>
                <a:lnTo>
                  <a:pt x="1186451" y="1647825"/>
                </a:lnTo>
                <a:lnTo>
                  <a:pt x="1186451" y="1771650"/>
                </a:lnTo>
                <a:lnTo>
                  <a:pt x="61913" y="1771650"/>
                </a:lnTo>
                <a:cubicBezTo>
                  <a:pt x="27719" y="1771650"/>
                  <a:pt x="0" y="1743932"/>
                  <a:pt x="0" y="1709738"/>
                </a:cubicBezTo>
                <a:lnTo>
                  <a:pt x="0" y="61913"/>
                </a:lnTo>
                <a:cubicBezTo>
                  <a:pt x="0" y="27719"/>
                  <a:pt x="27719" y="0"/>
                  <a:pt x="61913" y="0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5" name="Google Shape;105;p2"/>
          <p:cNvSpPr/>
          <p:nvPr/>
        </p:nvSpPr>
        <p:spPr>
          <a:xfrm rot="-5400000">
            <a:off x="1539683" y="4203427"/>
            <a:ext cx="4083433" cy="4083433"/>
          </a:xfrm>
          <a:prstGeom prst="arc">
            <a:avLst>
              <a:gd name="adj1" fmla="val 16200000"/>
              <a:gd name="adj2" fmla="val 0"/>
            </a:avLst>
          </a:prstGeom>
          <a:noFill/>
          <a:ln w="127000" cap="rnd" cmpd="sng">
            <a:solidFill>
              <a:schemeClr val="accent4"/>
            </a:solidFill>
            <a:prstDash val="dash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4"/>
          <p:cNvSpPr/>
          <p:nvPr/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8" name="Google Shape;118;p4"/>
          <p:cNvSpPr txBox="1">
            <a:spLocks noGrp="1"/>
          </p:cNvSpPr>
          <p:nvPr>
            <p:ph type="title"/>
          </p:nvPr>
        </p:nvSpPr>
        <p:spPr>
          <a:xfrm>
            <a:off x="838201" y="345810"/>
            <a:ext cx="4960945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fr-FR" b="1" dirty="0"/>
              <a:t>Le programme</a:t>
            </a:r>
            <a:br>
              <a:rPr lang="fr-FR" b="1" dirty="0"/>
            </a:br>
            <a:r>
              <a:rPr lang="fr-FR" b="1" dirty="0"/>
              <a:t> Jour 1: </a:t>
            </a:r>
            <a:r>
              <a:rPr lang="fr-FR" b="1" dirty="0" err="1"/>
              <a:t>Vicenza</a:t>
            </a:r>
            <a:r>
              <a:rPr lang="fr-FR" b="1" dirty="0"/>
              <a:t> </a:t>
            </a:r>
            <a:endParaRPr dirty="0"/>
          </a:p>
        </p:txBody>
      </p:sp>
      <p:sp>
        <p:nvSpPr>
          <p:cNvPr id="119" name="Google Shape;119;p4"/>
          <p:cNvSpPr txBox="1">
            <a:spLocks noGrp="1"/>
          </p:cNvSpPr>
          <p:nvPr>
            <p:ph type="body" idx="1"/>
          </p:nvPr>
        </p:nvSpPr>
        <p:spPr>
          <a:xfrm>
            <a:off x="643935" y="1639452"/>
            <a:ext cx="5450541" cy="51866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28600" lvl="0" indent="-228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Char char="•"/>
            </a:pPr>
            <a:r>
              <a:rPr lang="fr-FR" sz="2100" b="0" i="0" u="none" strike="noStrike" baseline="0" dirty="0">
                <a:solidFill>
                  <a:schemeClr val="tx1"/>
                </a:solidFill>
                <a:latin typeface="+mj-lt"/>
              </a:rPr>
              <a:t>Rendez-vous devant les anciens thermes, en face de la mairie, à 05h00. Départ à 05h30. </a:t>
            </a:r>
          </a:p>
          <a:p>
            <a:pPr marL="228600" lvl="0" indent="-228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Char char="•"/>
            </a:pPr>
            <a:r>
              <a:rPr lang="fr-FR" sz="2100" dirty="0">
                <a:solidFill>
                  <a:schemeClr val="tx1"/>
                </a:solidFill>
                <a:latin typeface="+mj-lt"/>
                <a:ea typeface="Arial"/>
                <a:cs typeface="Arial"/>
                <a:sym typeface="Arial"/>
              </a:rPr>
              <a:t> </a:t>
            </a:r>
            <a:r>
              <a:rPr lang="fr-FR" sz="2100" i="1" dirty="0">
                <a:solidFill>
                  <a:schemeClr val="tx1"/>
                </a:solidFill>
                <a:latin typeface="+mj-lt"/>
                <a:ea typeface="Arial"/>
                <a:cs typeface="Arial"/>
                <a:sym typeface="Arial"/>
              </a:rPr>
              <a:t>Matin</a:t>
            </a:r>
            <a:r>
              <a:rPr lang="fr-FR" sz="2100" dirty="0">
                <a:solidFill>
                  <a:schemeClr val="tx1"/>
                </a:solidFill>
                <a:latin typeface="+mj-lt"/>
                <a:ea typeface="Arial"/>
                <a:cs typeface="Arial"/>
                <a:sym typeface="Arial"/>
              </a:rPr>
              <a:t>: voyage </a:t>
            </a:r>
            <a:r>
              <a:rPr lang="fr-FR" sz="2100" b="0" i="0" u="none" strike="noStrike" baseline="0" dirty="0">
                <a:solidFill>
                  <a:schemeClr val="tx1"/>
                </a:solidFill>
                <a:latin typeface="+mj-lt"/>
              </a:rPr>
              <a:t>en direction de l'Italie (par le tunnel du Fréjus - Torino - Vicence). Repas pique-nique (</a:t>
            </a:r>
            <a:r>
              <a:rPr lang="fr-FR" sz="2100" b="0" i="0" u="sng" strike="noStrike" baseline="0" dirty="0">
                <a:solidFill>
                  <a:schemeClr val="tx1"/>
                </a:solidFill>
                <a:latin typeface="+mj-lt"/>
              </a:rPr>
              <a:t>apporté par les élèves</a:t>
            </a:r>
            <a:r>
              <a:rPr lang="fr-FR" sz="2100" b="0" i="0" u="none" strike="noStrike" baseline="0" dirty="0">
                <a:solidFill>
                  <a:schemeClr val="tx1"/>
                </a:solidFill>
                <a:latin typeface="+mj-lt"/>
              </a:rPr>
              <a:t>) pris en cours de route. </a:t>
            </a:r>
            <a:endParaRPr lang="fr-FR" sz="2100" dirty="0">
              <a:solidFill>
                <a:schemeClr val="tx1"/>
              </a:solidFill>
              <a:latin typeface="+mj-lt"/>
            </a:endParaRPr>
          </a:p>
          <a:p>
            <a:pPr marL="228600" lvl="0" indent="-228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Char char="•"/>
            </a:pPr>
            <a:r>
              <a:rPr lang="fr-FR" sz="2100" i="1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Après-midi</a:t>
            </a:r>
            <a:r>
              <a:rPr lang="fr-FR" sz="2100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: </a:t>
            </a:r>
            <a:r>
              <a:rPr lang="fr-FR" sz="2100" dirty="0">
                <a:solidFill>
                  <a:schemeClr val="tx1"/>
                </a:solidFill>
                <a:latin typeface="Arial" panose="020B0604020202020204" pitchFamily="34" charset="0"/>
                <a:ea typeface="Arial"/>
                <a:cs typeface="Times New Roman" panose="02020603050405020304" pitchFamily="18" charset="0"/>
                <a:sym typeface="Arial"/>
              </a:rPr>
              <a:t>d</a:t>
            </a:r>
            <a:r>
              <a:rPr lang="fr-FR" sz="2100" kern="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écouverte de la ville à pied (le </a:t>
            </a:r>
            <a:r>
              <a:rPr lang="fr-FR" sz="2100" b="1" kern="0" dirty="0" err="1"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Palazzo</a:t>
            </a:r>
            <a:r>
              <a:rPr lang="fr-FR" sz="2100" b="1" kern="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100" b="1" kern="0" dirty="0" err="1"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Chiericati</a:t>
            </a:r>
            <a:r>
              <a:rPr lang="fr-FR" sz="2100" kern="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Corso Palladio, l'église Santa Corona, la </a:t>
            </a:r>
            <a:r>
              <a:rPr lang="fr-FR" sz="2100" b="1" kern="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Piazza dei </a:t>
            </a:r>
            <a:r>
              <a:rPr lang="fr-FR" sz="2100" b="1" kern="0" dirty="0" err="1"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Signori</a:t>
            </a:r>
            <a:r>
              <a:rPr lang="fr-FR" sz="2100" b="1" kern="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100" kern="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avec la Basilique de Palladio et la Loggia </a:t>
            </a:r>
            <a:r>
              <a:rPr lang="fr-FR" sz="2100" kern="0" dirty="0" err="1"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del</a:t>
            </a:r>
            <a:r>
              <a:rPr lang="fr-FR" sz="2100" kern="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100" kern="0" dirty="0" err="1"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Capitano</a:t>
            </a:r>
            <a:r>
              <a:rPr lang="fr-FR" sz="2100" kern="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la Piazza </a:t>
            </a:r>
            <a:r>
              <a:rPr lang="fr-FR" sz="2100" kern="0" dirty="0" err="1"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del</a:t>
            </a:r>
            <a:r>
              <a:rPr lang="fr-FR" sz="2100" kern="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100" kern="0" dirty="0" err="1"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Duomo</a:t>
            </a:r>
            <a:r>
              <a:rPr lang="fr-FR" sz="2100" kern="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et la Piazza Castello). Visite </a:t>
            </a:r>
            <a:r>
              <a:rPr lang="fr-FR" sz="2100" kern="0" dirty="0" err="1"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du</a:t>
            </a:r>
            <a:r>
              <a:rPr lang="fr-FR" sz="2100" b="1" dirty="0" err="1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Théâtre</a:t>
            </a:r>
            <a:r>
              <a:rPr lang="fr-FR" sz="2100" b="1" dirty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Olympique</a:t>
            </a:r>
            <a:r>
              <a:rPr lang="fr-FR" sz="2100" kern="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de Andrea Palladio. </a:t>
            </a:r>
          </a:p>
          <a:p>
            <a:pPr marL="228600" lvl="0" indent="-228600">
              <a:spcBef>
                <a:spcPts val="0"/>
              </a:spcBef>
              <a:buSzPts val="2200"/>
            </a:pPr>
            <a:r>
              <a:rPr lang="fr-FR" sz="2100" kern="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Continuation du voyage en direction de Lido di </a:t>
            </a:r>
            <a:r>
              <a:rPr lang="fr-FR" sz="2100" kern="0" dirty="0" err="1"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Jesolo</a:t>
            </a:r>
            <a:r>
              <a:rPr lang="fr-FR" sz="2100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. </a:t>
            </a:r>
            <a:r>
              <a:rPr lang="fr-FR" sz="2100" dirty="0">
                <a:latin typeface="Arial"/>
                <a:ea typeface="Arial"/>
                <a:cs typeface="Arial"/>
                <a:sym typeface="Arial"/>
              </a:rPr>
              <a:t>Arrivée à Lido di </a:t>
            </a:r>
            <a:r>
              <a:rPr lang="fr-FR" sz="2100" dirty="0" err="1">
                <a:latin typeface="Arial"/>
                <a:ea typeface="Arial"/>
                <a:cs typeface="Arial"/>
                <a:sym typeface="Arial"/>
              </a:rPr>
              <a:t>Jesolo</a:t>
            </a:r>
            <a:r>
              <a:rPr lang="fr-FR" sz="2100" dirty="0">
                <a:latin typeface="Arial"/>
                <a:ea typeface="Arial"/>
                <a:cs typeface="Arial"/>
                <a:sym typeface="Arial"/>
              </a:rPr>
              <a:t> (Venise) dans la soirée. Installation à l’hôtel. Dîner. </a:t>
            </a:r>
            <a:endParaRPr sz="2100" dirty="0"/>
          </a:p>
        </p:txBody>
      </p:sp>
      <p:pic>
        <p:nvPicPr>
          <p:cNvPr id="120" name="Google Shape;120;p4"/>
          <p:cNvPicPr preferRelativeResize="0"/>
          <p:nvPr/>
        </p:nvPicPr>
        <p:blipFill>
          <a:blip r:embed="rId3"/>
          <a:srcRect l="13785" r="13785"/>
          <a:stretch/>
        </p:blipFill>
        <p:spPr>
          <a:xfrm>
            <a:off x="6863996" y="3154859"/>
            <a:ext cx="4030579" cy="3703141"/>
          </a:xfrm>
          <a:custGeom>
            <a:avLst/>
            <a:gdLst/>
            <a:ahLst/>
            <a:cxnLst/>
            <a:rect l="l" t="t" r="r" b="b"/>
            <a:pathLst>
              <a:path w="4030579" h="3703141" extrusionOk="0">
                <a:moveTo>
                  <a:pt x="2015289" y="0"/>
                </a:moveTo>
                <a:cubicBezTo>
                  <a:pt x="3128303" y="0"/>
                  <a:pt x="4030579" y="902277"/>
                  <a:pt x="4030579" y="2015290"/>
                </a:cubicBezTo>
                <a:cubicBezTo>
                  <a:pt x="4030579" y="2710923"/>
                  <a:pt x="3678127" y="3324237"/>
                  <a:pt x="3142057" y="3686399"/>
                </a:cubicBezTo>
                <a:lnTo>
                  <a:pt x="3114499" y="3703141"/>
                </a:lnTo>
                <a:lnTo>
                  <a:pt x="916080" y="3703141"/>
                </a:lnTo>
                <a:lnTo>
                  <a:pt x="888522" y="3686399"/>
                </a:lnTo>
                <a:cubicBezTo>
                  <a:pt x="352452" y="3324237"/>
                  <a:pt x="0" y="2710923"/>
                  <a:pt x="0" y="2015290"/>
                </a:cubicBezTo>
                <a:cubicBezTo>
                  <a:pt x="0" y="902277"/>
                  <a:pt x="902277" y="0"/>
                  <a:pt x="2015289" y="0"/>
                </a:cubicBezTo>
                <a:close/>
              </a:path>
            </a:pathLst>
          </a:custGeom>
          <a:noFill/>
          <a:ln>
            <a:noFill/>
          </a:ln>
        </p:spPr>
      </p:pic>
      <p:sp>
        <p:nvSpPr>
          <p:cNvPr id="121" name="Google Shape;121;p4"/>
          <p:cNvSpPr/>
          <p:nvPr/>
        </p:nvSpPr>
        <p:spPr>
          <a:xfrm rot="-6040930" flipH="1">
            <a:off x="6010869" y="-729072"/>
            <a:ext cx="4083433" cy="4083433"/>
          </a:xfrm>
          <a:prstGeom prst="arc">
            <a:avLst>
              <a:gd name="adj1" fmla="val 16200000"/>
              <a:gd name="adj2" fmla="val 20093138"/>
            </a:avLst>
          </a:prstGeom>
          <a:noFill/>
          <a:ln w="127000" cap="rnd" cmpd="sng">
            <a:solidFill>
              <a:schemeClr val="accent4"/>
            </a:solidFill>
            <a:prstDash val="dash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22" name="Google Shape;122;p4"/>
          <p:cNvPicPr preferRelativeResize="0"/>
          <p:nvPr/>
        </p:nvPicPr>
        <p:blipFill>
          <a:blip r:embed="rId4"/>
          <a:srcRect l="10570" r="10570"/>
          <a:stretch/>
        </p:blipFill>
        <p:spPr>
          <a:xfrm>
            <a:off x="6255075" y="11084"/>
            <a:ext cx="3519312" cy="3007909"/>
          </a:xfrm>
          <a:custGeom>
            <a:avLst/>
            <a:gdLst/>
            <a:ahLst/>
            <a:cxnLst/>
            <a:rect l="l" t="t" r="r" b="b"/>
            <a:pathLst>
              <a:path w="3519312" h="3007909" extrusionOk="0">
                <a:moveTo>
                  <a:pt x="519780" y="0"/>
                </a:moveTo>
                <a:lnTo>
                  <a:pt x="2999532" y="0"/>
                </a:lnTo>
                <a:lnTo>
                  <a:pt x="3003921" y="3989"/>
                </a:lnTo>
                <a:cubicBezTo>
                  <a:pt x="3322356" y="322424"/>
                  <a:pt x="3519312" y="762338"/>
                  <a:pt x="3519312" y="1248253"/>
                </a:cubicBezTo>
                <a:cubicBezTo>
                  <a:pt x="3519312" y="2220084"/>
                  <a:pt x="2731487" y="3007909"/>
                  <a:pt x="1759656" y="3007909"/>
                </a:cubicBezTo>
                <a:cubicBezTo>
                  <a:pt x="787826" y="3007909"/>
                  <a:pt x="0" y="2220084"/>
                  <a:pt x="0" y="1248253"/>
                </a:cubicBezTo>
                <a:cubicBezTo>
                  <a:pt x="0" y="762338"/>
                  <a:pt x="196957" y="322424"/>
                  <a:pt x="515392" y="3989"/>
                </a:cubicBezTo>
                <a:close/>
              </a:path>
            </a:pathLst>
          </a:custGeom>
          <a:noFill/>
          <a:ln>
            <a:noFill/>
          </a:ln>
        </p:spPr>
      </p:pic>
      <p:pic>
        <p:nvPicPr>
          <p:cNvPr id="123" name="Google Shape;123;p4"/>
          <p:cNvPicPr preferRelativeResize="0"/>
          <p:nvPr/>
        </p:nvPicPr>
        <p:blipFill>
          <a:blip r:embed="rId5"/>
          <a:srcRect l="28859" r="28859"/>
          <a:stretch/>
        </p:blipFill>
        <p:spPr>
          <a:xfrm>
            <a:off x="9774388" y="372217"/>
            <a:ext cx="2417614" cy="3554668"/>
          </a:xfrm>
          <a:custGeom>
            <a:avLst/>
            <a:gdLst/>
            <a:ahLst/>
            <a:cxnLst/>
            <a:rect l="l" t="t" r="r" b="b"/>
            <a:pathLst>
              <a:path w="2258539" h="3554668" extrusionOk="0">
                <a:moveTo>
                  <a:pt x="1777334" y="0"/>
                </a:moveTo>
                <a:cubicBezTo>
                  <a:pt x="1900033" y="0"/>
                  <a:pt x="2019829" y="12434"/>
                  <a:pt x="2135529" y="36109"/>
                </a:cubicBezTo>
                <a:lnTo>
                  <a:pt x="2258539" y="67738"/>
                </a:lnTo>
                <a:lnTo>
                  <a:pt x="2258539" y="3486930"/>
                </a:lnTo>
                <a:lnTo>
                  <a:pt x="2135529" y="3518559"/>
                </a:lnTo>
                <a:cubicBezTo>
                  <a:pt x="2019829" y="3542235"/>
                  <a:pt x="1900033" y="3554668"/>
                  <a:pt x="1777334" y="3554668"/>
                </a:cubicBezTo>
                <a:cubicBezTo>
                  <a:pt x="795739" y="3554668"/>
                  <a:pt x="0" y="2758929"/>
                  <a:pt x="0" y="1777334"/>
                </a:cubicBezTo>
                <a:cubicBezTo>
                  <a:pt x="0" y="795740"/>
                  <a:pt x="795739" y="0"/>
                  <a:pt x="1777334" y="0"/>
                </a:cubicBezTo>
                <a:close/>
              </a:path>
            </a:pathLst>
          </a:cu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5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9" name="Google Shape;129;p5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5387502" cy="22525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Calibri"/>
              <a:buNone/>
            </a:pPr>
            <a:r>
              <a:rPr lang="fr-FR" sz="4800" b="1" dirty="0"/>
              <a:t>Jours 2 et 3: </a:t>
            </a:r>
            <a:r>
              <a:rPr lang="fr-FR" sz="4800" b="1" dirty="0" err="1"/>
              <a:t>Venezia</a:t>
            </a:r>
            <a:endParaRPr sz="4800" b="1" dirty="0"/>
          </a:p>
        </p:txBody>
      </p:sp>
      <p:sp>
        <p:nvSpPr>
          <p:cNvPr id="130" name="Google Shape;130;p5"/>
          <p:cNvSpPr txBox="1">
            <a:spLocks noGrp="1"/>
          </p:cNvSpPr>
          <p:nvPr>
            <p:ph type="body" idx="1"/>
          </p:nvPr>
        </p:nvSpPr>
        <p:spPr>
          <a:xfrm>
            <a:off x="1069000" y="2457774"/>
            <a:ext cx="5156700" cy="180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lnSpcReduction="10000"/>
          </a:bodyPr>
          <a:lstStyle/>
          <a:p>
            <a:pPr marL="228600" lvl="0" indent="-508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endParaRPr dirty="0"/>
          </a:p>
          <a:p>
            <a:pPr marL="2286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fr-FR" dirty="0">
                <a:latin typeface="Arial"/>
                <a:ea typeface="Arial"/>
                <a:cs typeface="Arial"/>
                <a:sym typeface="Arial"/>
              </a:rPr>
              <a:t>La configuration de la lagune</a:t>
            </a:r>
          </a:p>
          <a:p>
            <a:pPr marL="2286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fr-FR" dirty="0">
                <a:latin typeface="Arial"/>
                <a:ea typeface="Arial"/>
                <a:cs typeface="Arial"/>
                <a:sym typeface="Arial"/>
              </a:rPr>
              <a:t>Adaptation de l’Homme à la montée des eaux</a:t>
            </a:r>
            <a:endParaRPr dirty="0"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31" name="Google Shape;131;p5" descr="Une image contenant carte&#10;&#10;Description générée automatiquement"/>
          <p:cNvPicPr preferRelativeResize="0"/>
          <p:nvPr/>
        </p:nvPicPr>
        <p:blipFill rotWithShape="1">
          <a:blip r:embed="rId3">
            <a:alphaModFix/>
          </a:blip>
          <a:srcRect r="2861" b="3"/>
          <a:stretch/>
        </p:blipFill>
        <p:spPr>
          <a:xfrm>
            <a:off x="6621294" y="1295416"/>
            <a:ext cx="5570706" cy="5562584"/>
          </a:xfrm>
          <a:custGeom>
            <a:avLst/>
            <a:gdLst/>
            <a:ahLst/>
            <a:cxnLst/>
            <a:rect l="l" t="t" r="r" b="b"/>
            <a:pathLst>
              <a:path w="5570706" h="5562584" extrusionOk="0">
                <a:moveTo>
                  <a:pt x="3374687" y="0"/>
                </a:moveTo>
                <a:cubicBezTo>
                  <a:pt x="4190094" y="0"/>
                  <a:pt x="4937956" y="289196"/>
                  <a:pt x="5521301" y="770615"/>
                </a:cubicBezTo>
                <a:lnTo>
                  <a:pt x="5570706" y="815517"/>
                </a:lnTo>
                <a:lnTo>
                  <a:pt x="5570706" y="5562584"/>
                </a:lnTo>
                <a:lnTo>
                  <a:pt x="808135" y="5562584"/>
                </a:lnTo>
                <a:lnTo>
                  <a:pt x="770615" y="5521302"/>
                </a:lnTo>
                <a:cubicBezTo>
                  <a:pt x="289196" y="4937957"/>
                  <a:pt x="0" y="4190095"/>
                  <a:pt x="0" y="3374687"/>
                </a:cubicBezTo>
                <a:cubicBezTo>
                  <a:pt x="0" y="1510899"/>
                  <a:pt x="1510899" y="0"/>
                  <a:pt x="3374687" y="0"/>
                </a:cubicBezTo>
                <a:close/>
              </a:path>
            </a:pathLst>
          </a:custGeom>
          <a:noFill/>
          <a:ln>
            <a:noFill/>
          </a:ln>
        </p:spPr>
      </p:pic>
      <p:sp>
        <p:nvSpPr>
          <p:cNvPr id="132" name="Google Shape;132;p5"/>
          <p:cNvSpPr/>
          <p:nvPr/>
        </p:nvSpPr>
        <p:spPr>
          <a:xfrm>
            <a:off x="6225701" y="1193447"/>
            <a:ext cx="546000" cy="5460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Calibri"/>
              <a:buNone/>
            </a:pPr>
            <a:endParaRPr sz="18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3" name="Google Shape;133;p5"/>
          <p:cNvSpPr/>
          <p:nvPr/>
        </p:nvSpPr>
        <p:spPr>
          <a:xfrm>
            <a:off x="4701164" y="156116"/>
            <a:ext cx="2988000" cy="2988000"/>
          </a:xfrm>
          <a:prstGeom prst="arc">
            <a:avLst>
              <a:gd name="adj1" fmla="val 15817365"/>
              <a:gd name="adj2" fmla="val 1781380"/>
            </a:avLst>
          </a:prstGeom>
          <a:noFill/>
          <a:ln w="127000" cap="rnd" cmpd="sng">
            <a:solidFill>
              <a:schemeClr val="accent4"/>
            </a:solidFill>
            <a:prstDash val="dash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endParaRPr sz="18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6"/>
          <p:cNvSpPr/>
          <p:nvPr/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9" name="Google Shape;139;p6"/>
          <p:cNvSpPr txBox="1">
            <a:spLocks noGrp="1"/>
          </p:cNvSpPr>
          <p:nvPr>
            <p:ph type="title"/>
          </p:nvPr>
        </p:nvSpPr>
        <p:spPr>
          <a:xfrm>
            <a:off x="703803" y="255537"/>
            <a:ext cx="4960945" cy="13486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fr-FR" b="1" dirty="0"/>
              <a:t>Le programme</a:t>
            </a:r>
            <a:br>
              <a:rPr lang="fr-FR" b="1" dirty="0"/>
            </a:br>
            <a:r>
              <a:rPr lang="fr-FR" b="1" dirty="0"/>
              <a:t>Jour 2: </a:t>
            </a:r>
            <a:r>
              <a:rPr lang="fr-FR" b="1" dirty="0" err="1"/>
              <a:t>Venezia</a:t>
            </a:r>
            <a:endParaRPr b="1" dirty="0"/>
          </a:p>
        </p:txBody>
      </p:sp>
      <p:sp>
        <p:nvSpPr>
          <p:cNvPr id="140" name="Google Shape;140;p6"/>
          <p:cNvSpPr txBox="1">
            <a:spLocks noGrp="1"/>
          </p:cNvSpPr>
          <p:nvPr>
            <p:ph type="body" idx="1"/>
          </p:nvPr>
        </p:nvSpPr>
        <p:spPr>
          <a:xfrm>
            <a:off x="593949" y="1604182"/>
            <a:ext cx="5603516" cy="50834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>
              <a:buSzPts val="1100"/>
              <a:buNone/>
            </a:pPr>
            <a:r>
              <a:rPr lang="fr-FR" sz="2200" dirty="0">
                <a:latin typeface="Arial"/>
                <a:ea typeface="Arial"/>
                <a:cs typeface="Arial"/>
                <a:sym typeface="Arial"/>
              </a:rPr>
              <a:t>•Départ de l’hôtel à 8h. L’autocar nous déposera à Punta </a:t>
            </a:r>
            <a:r>
              <a:rPr lang="fr-FR" sz="2200" dirty="0" err="1">
                <a:latin typeface="Arial"/>
                <a:ea typeface="Arial"/>
                <a:cs typeface="Arial"/>
                <a:sym typeface="Arial"/>
              </a:rPr>
              <a:t>Sabbioni</a:t>
            </a:r>
            <a:r>
              <a:rPr lang="fr-FR" sz="2200" dirty="0">
                <a:latin typeface="Arial"/>
                <a:ea typeface="Arial"/>
                <a:cs typeface="Arial"/>
                <a:sym typeface="Arial"/>
              </a:rPr>
              <a:t> et à 8 h 30, départ en bateau jusqu’à Venise.</a:t>
            </a:r>
            <a:endParaRPr sz="2200" dirty="0"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fr-FR" sz="2200" dirty="0">
                <a:latin typeface="Arial"/>
                <a:ea typeface="Arial"/>
                <a:cs typeface="Arial"/>
                <a:sym typeface="Arial"/>
              </a:rPr>
              <a:t>•Matinée : découverte du quartier </a:t>
            </a:r>
            <a:r>
              <a:rPr lang="fr-FR" sz="2200" b="1" dirty="0">
                <a:latin typeface="Arial"/>
                <a:ea typeface="Arial"/>
                <a:cs typeface="Arial"/>
                <a:sym typeface="Arial"/>
              </a:rPr>
              <a:t>San Marco</a:t>
            </a:r>
            <a:r>
              <a:rPr lang="fr-FR" sz="2200" dirty="0">
                <a:latin typeface="Arial"/>
                <a:ea typeface="Arial"/>
                <a:cs typeface="Arial"/>
                <a:sym typeface="Arial"/>
              </a:rPr>
              <a:t>, la place, le </a:t>
            </a:r>
            <a:r>
              <a:rPr lang="fr-FR" sz="2200" i="1" dirty="0">
                <a:latin typeface="Arial"/>
                <a:ea typeface="Arial"/>
                <a:cs typeface="Arial"/>
                <a:sym typeface="Arial"/>
              </a:rPr>
              <a:t>Campanile</a:t>
            </a:r>
            <a:r>
              <a:rPr lang="fr-FR" sz="2200" dirty="0">
                <a:latin typeface="Arial"/>
                <a:ea typeface="Arial"/>
                <a:cs typeface="Arial"/>
                <a:sym typeface="Arial"/>
              </a:rPr>
              <a:t>, le palais des Doges, le Pont des Soupirs</a:t>
            </a:r>
            <a:r>
              <a:rPr lang="fr-FR" sz="2200" b="1" i="1" dirty="0">
                <a:latin typeface="Arial"/>
                <a:ea typeface="Arial"/>
                <a:cs typeface="Arial"/>
                <a:sym typeface="Arial"/>
              </a:rPr>
              <a:t>. </a:t>
            </a:r>
            <a:r>
              <a:rPr lang="fr-FR" sz="2200" dirty="0">
                <a:latin typeface="Arial"/>
                <a:ea typeface="Arial"/>
                <a:cs typeface="Arial"/>
                <a:sym typeface="Arial"/>
              </a:rPr>
              <a:t>Visite de la </a:t>
            </a:r>
            <a:r>
              <a:rPr lang="fr-FR" sz="2200" b="1" dirty="0">
                <a:latin typeface="Arial"/>
                <a:ea typeface="Arial"/>
                <a:cs typeface="Arial"/>
                <a:sym typeface="Arial"/>
              </a:rPr>
              <a:t>Basilique de San Marc. </a:t>
            </a:r>
            <a:endParaRPr sz="2200" b="1" dirty="0"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fr-FR" sz="2200" dirty="0">
                <a:latin typeface="Arial"/>
                <a:ea typeface="Arial"/>
                <a:cs typeface="Arial"/>
                <a:sym typeface="Arial"/>
              </a:rPr>
              <a:t>•Pique-nique fourni par l’hôtel.</a:t>
            </a:r>
            <a:endParaRPr sz="2200" dirty="0"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fr-FR" sz="2200" dirty="0">
                <a:latin typeface="Arial"/>
                <a:ea typeface="Arial"/>
                <a:cs typeface="Arial"/>
                <a:sym typeface="Arial"/>
              </a:rPr>
              <a:t>•</a:t>
            </a:r>
            <a:r>
              <a:rPr lang="fr-FR" sz="2200" dirty="0">
                <a:solidFill>
                  <a:schemeClr val="tx1"/>
                </a:solidFill>
                <a:latin typeface="+mj-lt"/>
                <a:ea typeface="Arial"/>
                <a:cs typeface="Arial"/>
                <a:sym typeface="Arial"/>
              </a:rPr>
              <a:t>Après-midi : v</a:t>
            </a:r>
            <a:r>
              <a:rPr lang="fr-FR" sz="2200" b="0" i="0" u="none" strike="noStrike" baseline="0" dirty="0">
                <a:solidFill>
                  <a:schemeClr val="tx1"/>
                </a:solidFill>
                <a:latin typeface="+mj-lt"/>
              </a:rPr>
              <a:t>isite du </a:t>
            </a:r>
            <a:r>
              <a:rPr lang="fr-FR" sz="2200" b="1" i="0" u="none" strike="noStrike" baseline="0" dirty="0">
                <a:solidFill>
                  <a:schemeClr val="tx1"/>
                </a:solidFill>
                <a:latin typeface="+mj-lt"/>
              </a:rPr>
              <a:t>musée </a:t>
            </a:r>
            <a:r>
              <a:rPr lang="fr-FR" sz="2200" b="1" i="0" u="none" strike="noStrike" baseline="0" dirty="0" err="1">
                <a:solidFill>
                  <a:schemeClr val="tx1"/>
                </a:solidFill>
                <a:latin typeface="+mj-lt"/>
              </a:rPr>
              <a:t>Correr</a:t>
            </a:r>
            <a:r>
              <a:rPr lang="fr-FR" sz="2200" b="1" i="0" u="none" strike="noStrike" baseline="0" dirty="0">
                <a:solidFill>
                  <a:schemeClr val="tx1"/>
                </a:solidFill>
                <a:latin typeface="+mj-lt"/>
              </a:rPr>
              <a:t> </a:t>
            </a:r>
            <a:r>
              <a:rPr lang="fr-FR" sz="2200" b="0" i="0" u="none" strike="noStrike" baseline="0" dirty="0">
                <a:solidFill>
                  <a:schemeClr val="tx1"/>
                </a:solidFill>
                <a:latin typeface="+mj-lt"/>
              </a:rPr>
              <a:t>avec les sculptures du </a:t>
            </a:r>
            <a:r>
              <a:rPr lang="fr-FR" sz="2200" b="1" i="0" u="none" strike="noStrike" baseline="0" dirty="0">
                <a:solidFill>
                  <a:schemeClr val="tx1"/>
                </a:solidFill>
                <a:latin typeface="+mj-lt"/>
              </a:rPr>
              <a:t>Canova</a:t>
            </a:r>
            <a:r>
              <a:rPr lang="fr-FR" sz="2200" b="0" i="0" u="none" strike="noStrike" baseline="0" dirty="0">
                <a:solidFill>
                  <a:schemeClr val="tx1"/>
                </a:solidFill>
                <a:latin typeface="+mj-lt"/>
              </a:rPr>
              <a:t>, l'Aile Napoléonienne et les Nouvelles Procuraties. </a:t>
            </a:r>
            <a:endParaRPr sz="2200" dirty="0">
              <a:solidFill>
                <a:schemeClr val="tx1"/>
              </a:solidFill>
              <a:latin typeface="+mj-lt"/>
              <a:ea typeface="Arial"/>
              <a:cs typeface="Arial"/>
              <a:sym typeface="Arial"/>
            </a:endParaRPr>
          </a:p>
          <a:p>
            <a:pPr marL="0" lvl="0" indent="0" algn="l" rtl="0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</a:pPr>
            <a:r>
              <a:rPr lang="fr-FR" sz="2200" dirty="0">
                <a:latin typeface="Arial"/>
                <a:ea typeface="Arial"/>
                <a:cs typeface="Arial"/>
                <a:sym typeface="Arial"/>
              </a:rPr>
              <a:t>•17 h 30: départ en bateau vers Punta </a:t>
            </a:r>
            <a:r>
              <a:rPr lang="fr-FR" sz="2200" dirty="0" err="1">
                <a:latin typeface="Arial"/>
                <a:ea typeface="Arial"/>
                <a:cs typeface="Arial"/>
                <a:sym typeface="Arial"/>
              </a:rPr>
              <a:t>Sabbioni</a:t>
            </a:r>
            <a:r>
              <a:rPr lang="fr-FR" sz="2200" dirty="0">
                <a:latin typeface="Arial"/>
                <a:ea typeface="Arial"/>
                <a:cs typeface="Arial"/>
                <a:sym typeface="Arial"/>
              </a:rPr>
              <a:t>. Retour à l’hôtel vers 19h. Dîner. </a:t>
            </a:r>
            <a:endParaRPr sz="2200" dirty="0"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41" name="Google Shape;141;p6"/>
          <p:cNvPicPr preferRelativeResize="0"/>
          <p:nvPr/>
        </p:nvPicPr>
        <p:blipFill>
          <a:blip r:embed="rId3">
            <a:extLst>
              <a:ext uri="{837473B0-CC2E-450A-ABE3-18F120FF3D39}">
                <a1611:picAttrSrcUrl xmlns:a1611="http://schemas.microsoft.com/office/drawing/2016/11/main" r:id="rId4"/>
              </a:ext>
            </a:extLst>
          </a:blip>
          <a:srcRect l="5763" r="5763"/>
          <a:stretch/>
        </p:blipFill>
        <p:spPr>
          <a:xfrm>
            <a:off x="6863996" y="3154859"/>
            <a:ext cx="4030579" cy="3703141"/>
          </a:xfrm>
          <a:custGeom>
            <a:avLst/>
            <a:gdLst/>
            <a:ahLst/>
            <a:cxnLst/>
            <a:rect l="l" t="t" r="r" b="b"/>
            <a:pathLst>
              <a:path w="4030579" h="3703141" extrusionOk="0">
                <a:moveTo>
                  <a:pt x="2015289" y="0"/>
                </a:moveTo>
                <a:cubicBezTo>
                  <a:pt x="3128303" y="0"/>
                  <a:pt x="4030579" y="902277"/>
                  <a:pt x="4030579" y="2015290"/>
                </a:cubicBezTo>
                <a:cubicBezTo>
                  <a:pt x="4030579" y="2710923"/>
                  <a:pt x="3678127" y="3324237"/>
                  <a:pt x="3142057" y="3686399"/>
                </a:cubicBezTo>
                <a:lnTo>
                  <a:pt x="3114499" y="3703141"/>
                </a:lnTo>
                <a:lnTo>
                  <a:pt x="916080" y="3703141"/>
                </a:lnTo>
                <a:lnTo>
                  <a:pt x="888522" y="3686399"/>
                </a:lnTo>
                <a:cubicBezTo>
                  <a:pt x="352452" y="3324237"/>
                  <a:pt x="0" y="2710923"/>
                  <a:pt x="0" y="2015290"/>
                </a:cubicBezTo>
                <a:cubicBezTo>
                  <a:pt x="0" y="902277"/>
                  <a:pt x="902277" y="0"/>
                  <a:pt x="2015289" y="0"/>
                </a:cubicBezTo>
                <a:close/>
              </a:path>
            </a:pathLst>
          </a:custGeom>
          <a:noFill/>
          <a:ln>
            <a:noFill/>
          </a:ln>
        </p:spPr>
      </p:pic>
      <p:sp>
        <p:nvSpPr>
          <p:cNvPr id="142" name="Google Shape;142;p6"/>
          <p:cNvSpPr/>
          <p:nvPr/>
        </p:nvSpPr>
        <p:spPr>
          <a:xfrm rot="-6040930" flipH="1">
            <a:off x="6010869" y="-729072"/>
            <a:ext cx="4083433" cy="4083433"/>
          </a:xfrm>
          <a:prstGeom prst="arc">
            <a:avLst>
              <a:gd name="adj1" fmla="val 16200000"/>
              <a:gd name="adj2" fmla="val 20093138"/>
            </a:avLst>
          </a:prstGeom>
          <a:noFill/>
          <a:ln w="127000" cap="rnd" cmpd="sng">
            <a:solidFill>
              <a:schemeClr val="accent4"/>
            </a:solidFill>
            <a:prstDash val="dash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43" name="Google Shape;143;p6" descr="Une image contenant bâtiment, extérieur, ciel, vieux"/>
          <p:cNvPicPr preferRelativeResize="0"/>
          <p:nvPr/>
        </p:nvPicPr>
        <p:blipFill rotWithShape="1">
          <a:blip r:embed="rId5">
            <a:alphaModFix/>
          </a:blip>
          <a:srcRect l="5181" r="15840" b="-4"/>
          <a:stretch/>
        </p:blipFill>
        <p:spPr>
          <a:xfrm>
            <a:off x="6305807" y="1"/>
            <a:ext cx="3519312" cy="3007909"/>
          </a:xfrm>
          <a:custGeom>
            <a:avLst/>
            <a:gdLst/>
            <a:ahLst/>
            <a:cxnLst/>
            <a:rect l="l" t="t" r="r" b="b"/>
            <a:pathLst>
              <a:path w="3519312" h="3007909" extrusionOk="0">
                <a:moveTo>
                  <a:pt x="519780" y="0"/>
                </a:moveTo>
                <a:lnTo>
                  <a:pt x="2999532" y="0"/>
                </a:lnTo>
                <a:lnTo>
                  <a:pt x="3003921" y="3989"/>
                </a:lnTo>
                <a:cubicBezTo>
                  <a:pt x="3322356" y="322424"/>
                  <a:pt x="3519312" y="762338"/>
                  <a:pt x="3519312" y="1248253"/>
                </a:cubicBezTo>
                <a:cubicBezTo>
                  <a:pt x="3519312" y="2220084"/>
                  <a:pt x="2731487" y="3007909"/>
                  <a:pt x="1759656" y="3007909"/>
                </a:cubicBezTo>
                <a:cubicBezTo>
                  <a:pt x="787826" y="3007909"/>
                  <a:pt x="0" y="2220084"/>
                  <a:pt x="0" y="1248253"/>
                </a:cubicBezTo>
                <a:cubicBezTo>
                  <a:pt x="0" y="762338"/>
                  <a:pt x="196957" y="322424"/>
                  <a:pt x="515392" y="3989"/>
                </a:cubicBezTo>
                <a:close/>
              </a:path>
            </a:pathLst>
          </a:custGeom>
          <a:noFill/>
          <a:ln>
            <a:noFill/>
          </a:ln>
        </p:spPr>
      </p:pic>
      <p:pic>
        <p:nvPicPr>
          <p:cNvPr id="144" name="Google Shape;144;p6"/>
          <p:cNvPicPr preferRelativeResize="0"/>
          <p:nvPr/>
        </p:nvPicPr>
        <p:blipFill>
          <a:blip r:embed="rId6"/>
          <a:srcRect l="12120" r="12120"/>
          <a:stretch/>
        </p:blipFill>
        <p:spPr>
          <a:xfrm>
            <a:off x="9933461" y="582317"/>
            <a:ext cx="2258539" cy="3554668"/>
          </a:xfrm>
          <a:custGeom>
            <a:avLst/>
            <a:gdLst/>
            <a:ahLst/>
            <a:cxnLst/>
            <a:rect l="l" t="t" r="r" b="b"/>
            <a:pathLst>
              <a:path w="2258539" h="3554668" extrusionOk="0">
                <a:moveTo>
                  <a:pt x="1777334" y="0"/>
                </a:moveTo>
                <a:cubicBezTo>
                  <a:pt x="1900033" y="0"/>
                  <a:pt x="2019829" y="12434"/>
                  <a:pt x="2135529" y="36109"/>
                </a:cubicBezTo>
                <a:lnTo>
                  <a:pt x="2258539" y="67738"/>
                </a:lnTo>
                <a:lnTo>
                  <a:pt x="2258539" y="3486930"/>
                </a:lnTo>
                <a:lnTo>
                  <a:pt x="2135529" y="3518559"/>
                </a:lnTo>
                <a:cubicBezTo>
                  <a:pt x="2019829" y="3542235"/>
                  <a:pt x="1900033" y="3554668"/>
                  <a:pt x="1777334" y="3554668"/>
                </a:cubicBezTo>
                <a:cubicBezTo>
                  <a:pt x="795739" y="3554668"/>
                  <a:pt x="0" y="2758929"/>
                  <a:pt x="0" y="1777334"/>
                </a:cubicBezTo>
                <a:cubicBezTo>
                  <a:pt x="0" y="795740"/>
                  <a:pt x="795739" y="0"/>
                  <a:pt x="1777334" y="0"/>
                </a:cubicBezTo>
                <a:close/>
              </a:path>
            </a:pathLst>
          </a:cu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p7"/>
          <p:cNvSpPr/>
          <p:nvPr/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0" name="Google Shape;150;p7"/>
          <p:cNvSpPr txBox="1">
            <a:spLocks noGrp="1"/>
          </p:cNvSpPr>
          <p:nvPr>
            <p:ph type="title"/>
          </p:nvPr>
        </p:nvSpPr>
        <p:spPr>
          <a:xfrm>
            <a:off x="577001" y="211160"/>
            <a:ext cx="49608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fr-FR" b="1" dirty="0"/>
              <a:t>Le programme</a:t>
            </a:r>
            <a:br>
              <a:rPr lang="fr-FR" b="1" dirty="0"/>
            </a:br>
            <a:r>
              <a:rPr lang="fr-FR" b="1" dirty="0"/>
              <a:t>Jour 3: </a:t>
            </a:r>
            <a:r>
              <a:rPr lang="fr-FR" b="1" dirty="0" err="1"/>
              <a:t>Venezia</a:t>
            </a:r>
            <a:endParaRPr b="1" dirty="0"/>
          </a:p>
        </p:txBody>
      </p:sp>
      <p:sp>
        <p:nvSpPr>
          <p:cNvPr id="151" name="Google Shape;151;p7"/>
          <p:cNvSpPr txBox="1">
            <a:spLocks noGrp="1"/>
          </p:cNvSpPr>
          <p:nvPr>
            <p:ph type="body" idx="1"/>
          </p:nvPr>
        </p:nvSpPr>
        <p:spPr>
          <a:xfrm>
            <a:off x="315550" y="1536850"/>
            <a:ext cx="5987208" cy="517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28600" lvl="0" indent="-254000" algn="l" rtl="0">
              <a:spcBef>
                <a:spcPts val="1000"/>
              </a:spcBef>
              <a:spcAft>
                <a:spcPts val="0"/>
              </a:spcAft>
              <a:buSzPts val="2200"/>
              <a:buChar char="•"/>
            </a:pPr>
            <a:r>
              <a:rPr lang="fr-FR" sz="2200" dirty="0">
                <a:solidFill>
                  <a:schemeClr val="tx1"/>
                </a:solidFill>
                <a:latin typeface="+mj-lt"/>
                <a:ea typeface="Arial"/>
                <a:cs typeface="Arial"/>
                <a:sym typeface="Arial"/>
              </a:rPr>
              <a:t>Départ de l’hôtel à 8h. À 8h30 départ en bateau de Punta </a:t>
            </a:r>
            <a:r>
              <a:rPr lang="fr-FR" sz="2200" dirty="0" err="1">
                <a:solidFill>
                  <a:schemeClr val="tx1"/>
                </a:solidFill>
                <a:latin typeface="+mj-lt"/>
                <a:ea typeface="Arial"/>
                <a:cs typeface="Arial"/>
                <a:sym typeface="Arial"/>
              </a:rPr>
              <a:t>Sabbioni</a:t>
            </a:r>
            <a:r>
              <a:rPr lang="fr-FR" sz="2200" dirty="0">
                <a:solidFill>
                  <a:schemeClr val="tx1"/>
                </a:solidFill>
                <a:latin typeface="+mj-lt"/>
                <a:ea typeface="Arial"/>
                <a:cs typeface="Arial"/>
                <a:sym typeface="Arial"/>
              </a:rPr>
              <a:t> pour Venise.</a:t>
            </a:r>
            <a:endParaRPr sz="2200" dirty="0">
              <a:solidFill>
                <a:schemeClr val="tx1"/>
              </a:solidFill>
              <a:latin typeface="+mj-lt"/>
              <a:ea typeface="Arial"/>
              <a:cs typeface="Arial"/>
              <a:sym typeface="Arial"/>
            </a:endParaRPr>
          </a:p>
          <a:p>
            <a:pPr marL="228600" lvl="0" indent="-254000" algn="l" rtl="0">
              <a:spcBef>
                <a:spcPts val="0"/>
              </a:spcBef>
              <a:spcAft>
                <a:spcPts val="0"/>
              </a:spcAft>
              <a:buSzPts val="2200"/>
              <a:buChar char="•"/>
            </a:pPr>
            <a:r>
              <a:rPr lang="fr-FR" sz="2200" b="0" i="0" u="none" strike="noStrike" baseline="0" dirty="0">
                <a:solidFill>
                  <a:schemeClr val="tx1"/>
                </a:solidFill>
                <a:latin typeface="+mj-lt"/>
              </a:rPr>
              <a:t>Promenade jusqu’au </a:t>
            </a:r>
            <a:r>
              <a:rPr lang="fr-FR" sz="2200" b="1" i="0" u="none" strike="noStrike" baseline="0" dirty="0">
                <a:solidFill>
                  <a:schemeClr val="tx1"/>
                </a:solidFill>
                <a:latin typeface="+mj-lt"/>
              </a:rPr>
              <a:t>pont de Rialto</a:t>
            </a:r>
            <a:r>
              <a:rPr lang="fr-FR" sz="2200" b="0" i="0" u="none" strike="noStrike" baseline="0" dirty="0">
                <a:solidFill>
                  <a:schemeClr val="tx1"/>
                </a:solidFill>
                <a:latin typeface="+mj-lt"/>
              </a:rPr>
              <a:t>. Visite de la </a:t>
            </a:r>
            <a:r>
              <a:rPr lang="fr-FR" sz="2200" b="1" i="0" u="none" strike="noStrike" baseline="0" dirty="0">
                <a:solidFill>
                  <a:schemeClr val="tx1"/>
                </a:solidFill>
                <a:latin typeface="+mj-lt"/>
              </a:rPr>
              <a:t>Basilique des </a:t>
            </a:r>
            <a:r>
              <a:rPr lang="fr-FR" sz="2200" b="1" i="0" u="none" strike="noStrike" baseline="0" dirty="0" err="1">
                <a:solidFill>
                  <a:schemeClr val="tx1"/>
                </a:solidFill>
                <a:latin typeface="+mj-lt"/>
              </a:rPr>
              <a:t>Frari</a:t>
            </a:r>
            <a:r>
              <a:rPr lang="fr-FR" sz="2200" b="1" i="0" u="none" strike="noStrike" baseline="0" dirty="0">
                <a:solidFill>
                  <a:schemeClr val="tx1"/>
                </a:solidFill>
                <a:latin typeface="+mj-lt"/>
              </a:rPr>
              <a:t> </a:t>
            </a:r>
            <a:r>
              <a:rPr lang="fr-FR" sz="2200" b="0" i="0" u="none" strike="noStrike" baseline="0" dirty="0">
                <a:solidFill>
                  <a:schemeClr val="tx1"/>
                </a:solidFill>
                <a:latin typeface="+mj-lt"/>
              </a:rPr>
              <a:t>pour les </a:t>
            </a:r>
            <a:r>
              <a:rPr lang="fr-FR" sz="2200" b="0" i="0" u="none" strike="noStrike" baseline="0" dirty="0" err="1">
                <a:solidFill>
                  <a:schemeClr val="tx1"/>
                </a:solidFill>
                <a:latin typeface="+mj-lt"/>
              </a:rPr>
              <a:t>oeuvres</a:t>
            </a:r>
            <a:r>
              <a:rPr lang="fr-FR" sz="2200" b="0" i="0" u="none" strike="noStrike" baseline="0" dirty="0">
                <a:solidFill>
                  <a:schemeClr val="tx1"/>
                </a:solidFill>
                <a:latin typeface="+mj-lt"/>
              </a:rPr>
              <a:t> de Titien, Donatello, Bellini,...</a:t>
            </a:r>
            <a:endParaRPr sz="2200" dirty="0">
              <a:solidFill>
                <a:schemeClr val="tx1"/>
              </a:solidFill>
              <a:latin typeface="+mj-lt"/>
              <a:ea typeface="Arial"/>
              <a:cs typeface="Arial"/>
              <a:sym typeface="Arial"/>
            </a:endParaRPr>
          </a:p>
          <a:p>
            <a:pPr marL="228600" lvl="0" indent="-254000" algn="l" rtl="0">
              <a:spcBef>
                <a:spcPts val="0"/>
              </a:spcBef>
              <a:spcAft>
                <a:spcPts val="0"/>
              </a:spcAft>
              <a:buSzPts val="2200"/>
              <a:buChar char="•"/>
            </a:pPr>
            <a:r>
              <a:rPr lang="fr-FR" sz="2200" dirty="0">
                <a:solidFill>
                  <a:schemeClr val="tx1"/>
                </a:solidFill>
                <a:latin typeface="+mj-lt"/>
                <a:ea typeface="Arial"/>
                <a:cs typeface="Arial"/>
                <a:sym typeface="Arial"/>
              </a:rPr>
              <a:t>Repas pique-nique (fourni par l’hôtel)</a:t>
            </a:r>
          </a:p>
          <a:p>
            <a:pPr marL="228600" lvl="0" indent="-254000" algn="l" rtl="0">
              <a:spcBef>
                <a:spcPts val="0"/>
              </a:spcBef>
              <a:spcAft>
                <a:spcPts val="0"/>
              </a:spcAft>
              <a:buSzPts val="2200"/>
              <a:buChar char="•"/>
            </a:pPr>
            <a:r>
              <a:rPr lang="it-IT" sz="2200" b="0" i="0" u="none" strike="noStrike" baseline="0" dirty="0">
                <a:solidFill>
                  <a:schemeClr val="tx1"/>
                </a:solidFill>
                <a:latin typeface="+mj-lt"/>
              </a:rPr>
              <a:t>Promenade dans le </a:t>
            </a:r>
            <a:r>
              <a:rPr lang="it-IT" sz="2200" b="1" i="0" u="none" strike="noStrike" baseline="0" dirty="0">
                <a:solidFill>
                  <a:schemeClr val="tx1"/>
                </a:solidFill>
                <a:latin typeface="+mj-lt"/>
              </a:rPr>
              <a:t>Sestiere Dorsoduro</a:t>
            </a:r>
            <a:r>
              <a:rPr lang="it-IT" sz="2200" b="0" i="0" u="none" strike="noStrike" baseline="0" dirty="0">
                <a:solidFill>
                  <a:schemeClr val="tx1"/>
                </a:solidFill>
                <a:latin typeface="+mj-lt"/>
              </a:rPr>
              <a:t>: Pont de l'Accademia, Squero di San Trovaso et Punta della Dogana et Santa Maria </a:t>
            </a:r>
            <a:r>
              <a:rPr lang="fr-FR" sz="2200" b="0" i="0" u="none" strike="noStrike" baseline="0" dirty="0" err="1">
                <a:solidFill>
                  <a:schemeClr val="tx1"/>
                </a:solidFill>
                <a:latin typeface="+mj-lt"/>
              </a:rPr>
              <a:t>della</a:t>
            </a:r>
            <a:r>
              <a:rPr lang="fr-FR" sz="2200" b="0" i="0" u="none" strike="noStrike" baseline="0" dirty="0">
                <a:solidFill>
                  <a:schemeClr val="tx1"/>
                </a:solidFill>
                <a:latin typeface="+mj-lt"/>
              </a:rPr>
              <a:t> </a:t>
            </a:r>
            <a:r>
              <a:rPr lang="fr-FR" sz="2200" b="0" i="0" u="none" strike="noStrike" baseline="0" dirty="0" err="1">
                <a:solidFill>
                  <a:schemeClr val="tx1"/>
                </a:solidFill>
                <a:latin typeface="+mj-lt"/>
              </a:rPr>
              <a:t>Salute</a:t>
            </a:r>
            <a:r>
              <a:rPr lang="fr-FR" sz="2200" b="0" i="0" u="none" strike="noStrike" baseline="0" dirty="0">
                <a:solidFill>
                  <a:schemeClr val="tx1"/>
                </a:solidFill>
                <a:latin typeface="+mj-lt"/>
              </a:rPr>
              <a:t> (extérieurs).</a:t>
            </a:r>
            <a:endParaRPr sz="2200" dirty="0">
              <a:solidFill>
                <a:schemeClr val="tx1"/>
              </a:solidFill>
              <a:latin typeface="+mj-lt"/>
              <a:ea typeface="Arial"/>
              <a:cs typeface="Arial"/>
              <a:sym typeface="Arial"/>
            </a:endParaRPr>
          </a:p>
          <a:p>
            <a:pPr marL="228600" lvl="0" indent="-254000" algn="l" rtl="0">
              <a:spcBef>
                <a:spcPts val="0"/>
              </a:spcBef>
              <a:spcAft>
                <a:spcPts val="0"/>
              </a:spcAft>
              <a:buSzPts val="2200"/>
              <a:buChar char="•"/>
            </a:pPr>
            <a:r>
              <a:rPr lang="fr-FR" sz="2200" dirty="0">
                <a:solidFill>
                  <a:schemeClr val="tx1"/>
                </a:solidFill>
                <a:latin typeface="+mj-lt"/>
                <a:ea typeface="Arial"/>
                <a:cs typeface="Arial"/>
                <a:sym typeface="Arial"/>
              </a:rPr>
              <a:t>Au départ de Venise, arrêt sur l’île de San Giorgio: visite de la basilique de </a:t>
            </a:r>
            <a:r>
              <a:rPr lang="fr-FR" sz="2200" b="1" i="1" dirty="0">
                <a:solidFill>
                  <a:schemeClr val="tx1"/>
                </a:solidFill>
                <a:latin typeface="+mj-lt"/>
                <a:ea typeface="Arial"/>
                <a:cs typeface="Arial"/>
                <a:sym typeface="Arial"/>
              </a:rPr>
              <a:t>San Giorgio </a:t>
            </a:r>
            <a:r>
              <a:rPr lang="fr-FR" sz="2200" b="1" i="1" dirty="0" err="1">
                <a:solidFill>
                  <a:schemeClr val="tx1"/>
                </a:solidFill>
                <a:latin typeface="+mj-lt"/>
                <a:ea typeface="Arial"/>
                <a:cs typeface="Arial"/>
                <a:sym typeface="Arial"/>
              </a:rPr>
              <a:t>Maggiore</a:t>
            </a:r>
            <a:r>
              <a:rPr lang="fr-FR" sz="2200" dirty="0">
                <a:solidFill>
                  <a:schemeClr val="tx1"/>
                </a:solidFill>
                <a:latin typeface="+mj-lt"/>
                <a:ea typeface="Arial"/>
                <a:cs typeface="Arial"/>
                <a:sym typeface="Arial"/>
              </a:rPr>
              <a:t> et montée sur le </a:t>
            </a:r>
            <a:r>
              <a:rPr lang="fr-FR" sz="2200" b="1" i="1" dirty="0">
                <a:solidFill>
                  <a:schemeClr val="tx1"/>
                </a:solidFill>
                <a:latin typeface="+mj-lt"/>
                <a:ea typeface="Arial"/>
                <a:cs typeface="Arial"/>
                <a:sym typeface="Arial"/>
              </a:rPr>
              <a:t>campanile</a:t>
            </a:r>
            <a:r>
              <a:rPr lang="fr-FR" sz="2200" dirty="0">
                <a:solidFill>
                  <a:schemeClr val="tx1"/>
                </a:solidFill>
                <a:latin typeface="+mj-lt"/>
                <a:ea typeface="Arial"/>
                <a:cs typeface="Arial"/>
                <a:sym typeface="Arial"/>
              </a:rPr>
              <a:t> (Palladio).</a:t>
            </a:r>
          </a:p>
          <a:p>
            <a:pPr marL="228600" lvl="0" indent="-254000" algn="l" rtl="0">
              <a:spcBef>
                <a:spcPts val="0"/>
              </a:spcBef>
              <a:spcAft>
                <a:spcPts val="0"/>
              </a:spcAft>
              <a:buSzPts val="2200"/>
              <a:buChar char="•"/>
            </a:pPr>
            <a:r>
              <a:rPr lang="fr-FR" sz="2200" dirty="0">
                <a:solidFill>
                  <a:schemeClr val="tx1"/>
                </a:solidFill>
                <a:latin typeface="+mj-lt"/>
                <a:ea typeface="Arial"/>
                <a:cs typeface="Arial"/>
                <a:sym typeface="Arial"/>
              </a:rPr>
              <a:t>Retour à Punta </a:t>
            </a:r>
            <a:r>
              <a:rPr lang="fr-FR" sz="2200" dirty="0" err="1">
                <a:solidFill>
                  <a:schemeClr val="tx1"/>
                </a:solidFill>
                <a:latin typeface="+mj-lt"/>
                <a:ea typeface="Arial"/>
                <a:cs typeface="Arial"/>
                <a:sym typeface="Arial"/>
              </a:rPr>
              <a:t>Sabbioni</a:t>
            </a:r>
            <a:r>
              <a:rPr lang="fr-FR" sz="2200" dirty="0">
                <a:solidFill>
                  <a:schemeClr val="tx1"/>
                </a:solidFill>
                <a:latin typeface="+mj-lt"/>
                <a:ea typeface="Arial"/>
                <a:cs typeface="Arial"/>
                <a:sym typeface="Arial"/>
              </a:rPr>
              <a:t>. Dîner et nuit à l’hôtel. </a:t>
            </a:r>
          </a:p>
          <a:p>
            <a:pPr marL="228600" lvl="0" indent="-254000" algn="l" rtl="0">
              <a:spcBef>
                <a:spcPts val="0"/>
              </a:spcBef>
              <a:spcAft>
                <a:spcPts val="0"/>
              </a:spcAft>
              <a:buSzPts val="2200"/>
              <a:buChar char="•"/>
            </a:pPr>
            <a:endParaRPr sz="2200" dirty="0"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52" name="Google Shape;152;p7" descr="Une image contenant extérieur, eau, bâtiment, bâtiment gouvernemental&#10;&#10;Description générée automatiquement"/>
          <p:cNvPicPr preferRelativeResize="0"/>
          <p:nvPr/>
        </p:nvPicPr>
        <p:blipFill rotWithShape="1">
          <a:blip r:embed="rId3">
            <a:alphaModFix/>
          </a:blip>
          <a:srcRect l="9135" r="18416" b="2"/>
          <a:stretch/>
        </p:blipFill>
        <p:spPr>
          <a:xfrm>
            <a:off x="6863996" y="3154859"/>
            <a:ext cx="4030579" cy="3703141"/>
          </a:xfrm>
          <a:custGeom>
            <a:avLst/>
            <a:gdLst/>
            <a:ahLst/>
            <a:cxnLst/>
            <a:rect l="l" t="t" r="r" b="b"/>
            <a:pathLst>
              <a:path w="4030579" h="3703141" extrusionOk="0">
                <a:moveTo>
                  <a:pt x="2015289" y="0"/>
                </a:moveTo>
                <a:cubicBezTo>
                  <a:pt x="3128303" y="0"/>
                  <a:pt x="4030579" y="902277"/>
                  <a:pt x="4030579" y="2015290"/>
                </a:cubicBezTo>
                <a:cubicBezTo>
                  <a:pt x="4030579" y="2710923"/>
                  <a:pt x="3678127" y="3324237"/>
                  <a:pt x="3142057" y="3686399"/>
                </a:cubicBezTo>
                <a:lnTo>
                  <a:pt x="3114499" y="3703141"/>
                </a:lnTo>
                <a:lnTo>
                  <a:pt x="916080" y="3703141"/>
                </a:lnTo>
                <a:lnTo>
                  <a:pt x="888522" y="3686399"/>
                </a:lnTo>
                <a:cubicBezTo>
                  <a:pt x="352452" y="3324237"/>
                  <a:pt x="0" y="2710923"/>
                  <a:pt x="0" y="2015290"/>
                </a:cubicBezTo>
                <a:cubicBezTo>
                  <a:pt x="0" y="902277"/>
                  <a:pt x="902277" y="0"/>
                  <a:pt x="2015289" y="0"/>
                </a:cubicBezTo>
                <a:close/>
              </a:path>
            </a:pathLst>
          </a:custGeom>
          <a:noFill/>
          <a:ln>
            <a:noFill/>
          </a:ln>
        </p:spPr>
      </p:pic>
      <p:sp>
        <p:nvSpPr>
          <p:cNvPr id="153" name="Google Shape;153;p7"/>
          <p:cNvSpPr/>
          <p:nvPr/>
        </p:nvSpPr>
        <p:spPr>
          <a:xfrm rot="-6040930" flipH="1">
            <a:off x="6010869" y="-729072"/>
            <a:ext cx="4083433" cy="4083433"/>
          </a:xfrm>
          <a:prstGeom prst="arc">
            <a:avLst>
              <a:gd name="adj1" fmla="val 16200000"/>
              <a:gd name="adj2" fmla="val 20093138"/>
            </a:avLst>
          </a:prstGeom>
          <a:noFill/>
          <a:ln w="127000" cap="rnd" cmpd="sng">
            <a:solidFill>
              <a:schemeClr val="accent4"/>
            </a:solidFill>
            <a:prstDash val="dash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54" name="Google Shape;154;p7" descr="Une image contenant ciel, bâtiment, extérieur, eau&#10;&#10;Description générée automatiquement"/>
          <p:cNvPicPr preferRelativeResize="0"/>
          <p:nvPr/>
        </p:nvPicPr>
        <p:blipFill rotWithShape="1">
          <a:blip r:embed="rId4">
            <a:alphaModFix/>
          </a:blip>
          <a:srcRect l="17698" r="17948" b="-2"/>
          <a:stretch/>
        </p:blipFill>
        <p:spPr>
          <a:xfrm>
            <a:off x="6305807" y="1"/>
            <a:ext cx="3519312" cy="3007909"/>
          </a:xfrm>
          <a:custGeom>
            <a:avLst/>
            <a:gdLst/>
            <a:ahLst/>
            <a:cxnLst/>
            <a:rect l="l" t="t" r="r" b="b"/>
            <a:pathLst>
              <a:path w="3519312" h="3007909" extrusionOk="0">
                <a:moveTo>
                  <a:pt x="519780" y="0"/>
                </a:moveTo>
                <a:lnTo>
                  <a:pt x="2999532" y="0"/>
                </a:lnTo>
                <a:lnTo>
                  <a:pt x="3003921" y="3989"/>
                </a:lnTo>
                <a:cubicBezTo>
                  <a:pt x="3322356" y="322424"/>
                  <a:pt x="3519312" y="762338"/>
                  <a:pt x="3519312" y="1248253"/>
                </a:cubicBezTo>
                <a:cubicBezTo>
                  <a:pt x="3519312" y="2220084"/>
                  <a:pt x="2731487" y="3007909"/>
                  <a:pt x="1759656" y="3007909"/>
                </a:cubicBezTo>
                <a:cubicBezTo>
                  <a:pt x="787826" y="3007909"/>
                  <a:pt x="0" y="2220084"/>
                  <a:pt x="0" y="1248253"/>
                </a:cubicBezTo>
                <a:cubicBezTo>
                  <a:pt x="0" y="762338"/>
                  <a:pt x="196957" y="322424"/>
                  <a:pt x="515392" y="3989"/>
                </a:cubicBezTo>
                <a:close/>
              </a:path>
            </a:pathLst>
          </a:custGeom>
          <a:noFill/>
          <a:ln>
            <a:noFill/>
          </a:ln>
        </p:spPr>
      </p:pic>
      <p:pic>
        <p:nvPicPr>
          <p:cNvPr id="155" name="Google Shape;155;p7"/>
          <p:cNvPicPr preferRelativeResize="0"/>
          <p:nvPr/>
        </p:nvPicPr>
        <p:blipFill>
          <a:blip r:embed="rId5"/>
          <a:srcRect l="28859" r="28859"/>
          <a:stretch/>
        </p:blipFill>
        <p:spPr>
          <a:xfrm>
            <a:off x="9933462" y="372217"/>
            <a:ext cx="2258539" cy="3554668"/>
          </a:xfrm>
          <a:custGeom>
            <a:avLst/>
            <a:gdLst/>
            <a:ahLst/>
            <a:cxnLst/>
            <a:rect l="l" t="t" r="r" b="b"/>
            <a:pathLst>
              <a:path w="2258539" h="3554668" extrusionOk="0">
                <a:moveTo>
                  <a:pt x="1777334" y="0"/>
                </a:moveTo>
                <a:cubicBezTo>
                  <a:pt x="1900033" y="0"/>
                  <a:pt x="2019829" y="12434"/>
                  <a:pt x="2135529" y="36109"/>
                </a:cubicBezTo>
                <a:lnTo>
                  <a:pt x="2258539" y="67738"/>
                </a:lnTo>
                <a:lnTo>
                  <a:pt x="2258539" y="3486930"/>
                </a:lnTo>
                <a:lnTo>
                  <a:pt x="2135529" y="3518559"/>
                </a:lnTo>
                <a:cubicBezTo>
                  <a:pt x="2019829" y="3542235"/>
                  <a:pt x="1900033" y="3554668"/>
                  <a:pt x="1777334" y="3554668"/>
                </a:cubicBezTo>
                <a:cubicBezTo>
                  <a:pt x="795739" y="3554668"/>
                  <a:pt x="0" y="2758929"/>
                  <a:pt x="0" y="1777334"/>
                </a:cubicBezTo>
                <a:cubicBezTo>
                  <a:pt x="0" y="795740"/>
                  <a:pt x="795739" y="0"/>
                  <a:pt x="1777334" y="0"/>
                </a:cubicBezTo>
                <a:close/>
              </a:path>
            </a:pathLst>
          </a:cu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p7"/>
          <p:cNvSpPr/>
          <p:nvPr/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0" name="Google Shape;150;p7"/>
          <p:cNvSpPr txBox="1">
            <a:spLocks noGrp="1"/>
          </p:cNvSpPr>
          <p:nvPr>
            <p:ph type="title"/>
          </p:nvPr>
        </p:nvSpPr>
        <p:spPr>
          <a:xfrm>
            <a:off x="577001" y="211160"/>
            <a:ext cx="49608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fr-FR" b="1" dirty="0"/>
              <a:t>Le programme</a:t>
            </a:r>
            <a:br>
              <a:rPr lang="fr-FR" b="1" dirty="0"/>
            </a:br>
            <a:r>
              <a:rPr lang="fr-FR" b="1" dirty="0"/>
              <a:t>Jour 4: </a:t>
            </a:r>
            <a:r>
              <a:rPr lang="fr-FR" b="1" dirty="0" err="1"/>
              <a:t>Verona</a:t>
            </a:r>
            <a:endParaRPr b="1" dirty="0"/>
          </a:p>
        </p:txBody>
      </p:sp>
      <p:sp>
        <p:nvSpPr>
          <p:cNvPr id="151" name="Google Shape;151;p7"/>
          <p:cNvSpPr txBox="1">
            <a:spLocks noGrp="1"/>
          </p:cNvSpPr>
          <p:nvPr>
            <p:ph type="body" idx="1"/>
          </p:nvPr>
        </p:nvSpPr>
        <p:spPr>
          <a:xfrm>
            <a:off x="315550" y="1536850"/>
            <a:ext cx="5987208" cy="517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28600" lvl="0" indent="-254000" algn="l" rtl="0">
              <a:spcBef>
                <a:spcPts val="1000"/>
              </a:spcBef>
              <a:spcAft>
                <a:spcPts val="0"/>
              </a:spcAft>
              <a:buSzPts val="2200"/>
              <a:buChar char="•"/>
            </a:pPr>
            <a:r>
              <a:rPr lang="fr-FR" sz="2200" dirty="0">
                <a:solidFill>
                  <a:schemeClr val="tx1"/>
                </a:solidFill>
                <a:latin typeface="+mj-lt"/>
                <a:ea typeface="Arial"/>
                <a:cs typeface="Arial"/>
                <a:sym typeface="Arial"/>
              </a:rPr>
              <a:t>Départ de l’hôtel (avec les bagages) à 8h. Arrivée à </a:t>
            </a:r>
            <a:r>
              <a:rPr lang="fr-FR" sz="2200" dirty="0" err="1">
                <a:solidFill>
                  <a:schemeClr val="tx1"/>
                </a:solidFill>
                <a:latin typeface="+mj-lt"/>
                <a:ea typeface="Arial"/>
                <a:cs typeface="Arial"/>
                <a:sym typeface="Arial"/>
              </a:rPr>
              <a:t>Verone</a:t>
            </a:r>
            <a:r>
              <a:rPr lang="fr-FR" sz="2200" dirty="0">
                <a:solidFill>
                  <a:schemeClr val="tx1"/>
                </a:solidFill>
                <a:latin typeface="+mj-lt"/>
                <a:ea typeface="Arial"/>
                <a:cs typeface="Arial"/>
                <a:sym typeface="Arial"/>
              </a:rPr>
              <a:t> vers 10h45. (Immobilisation du car)</a:t>
            </a:r>
            <a:endParaRPr sz="2200" dirty="0">
              <a:solidFill>
                <a:schemeClr val="tx1"/>
              </a:solidFill>
              <a:latin typeface="+mj-lt"/>
              <a:ea typeface="Arial"/>
              <a:cs typeface="Arial"/>
              <a:sym typeface="Arial"/>
            </a:endParaRPr>
          </a:p>
          <a:p>
            <a:pPr marL="228600" lvl="0" indent="-254000" algn="l" rtl="0">
              <a:spcBef>
                <a:spcPts val="0"/>
              </a:spcBef>
              <a:spcAft>
                <a:spcPts val="0"/>
              </a:spcAft>
              <a:buSzPts val="2200"/>
              <a:buChar char="•"/>
            </a:pPr>
            <a:r>
              <a:rPr lang="fr-FR" sz="2200" b="0" i="0" u="none" strike="noStrike" baseline="0" dirty="0">
                <a:solidFill>
                  <a:schemeClr val="tx1"/>
                </a:solidFill>
                <a:latin typeface="+mj-lt"/>
              </a:rPr>
              <a:t>Visite des </a:t>
            </a:r>
            <a:r>
              <a:rPr lang="fr-FR" sz="2200" b="1" i="0" u="none" strike="noStrike" baseline="0" dirty="0">
                <a:solidFill>
                  <a:schemeClr val="tx1"/>
                </a:solidFill>
                <a:latin typeface="+mj-lt"/>
              </a:rPr>
              <a:t>Arènes</a:t>
            </a:r>
            <a:r>
              <a:rPr lang="fr-FR" sz="2200" b="0" i="0" u="none" strike="noStrike" baseline="0" dirty="0">
                <a:solidFill>
                  <a:schemeClr val="tx1"/>
                </a:solidFill>
                <a:latin typeface="+mj-lt"/>
              </a:rPr>
              <a:t> romaines. </a:t>
            </a:r>
          </a:p>
          <a:p>
            <a:pPr marL="228600" lvl="0" indent="-254000" algn="l" rtl="0">
              <a:spcBef>
                <a:spcPts val="0"/>
              </a:spcBef>
              <a:spcAft>
                <a:spcPts val="0"/>
              </a:spcAft>
              <a:buSzPts val="2200"/>
              <a:buChar char="•"/>
            </a:pPr>
            <a:r>
              <a:rPr lang="fr-FR" sz="2200" dirty="0">
                <a:solidFill>
                  <a:schemeClr val="tx1"/>
                </a:solidFill>
                <a:latin typeface="+mj-lt"/>
                <a:ea typeface="Arial"/>
                <a:cs typeface="Arial"/>
                <a:sym typeface="Arial"/>
              </a:rPr>
              <a:t>Repas pique-nique (fourni par l’hôtel) </a:t>
            </a:r>
          </a:p>
          <a:p>
            <a:pPr marL="228600" lvl="0" indent="-254000" algn="l" rtl="0">
              <a:spcBef>
                <a:spcPts val="0"/>
              </a:spcBef>
              <a:spcAft>
                <a:spcPts val="0"/>
              </a:spcAft>
              <a:buSzPts val="2200"/>
              <a:buChar char="•"/>
            </a:pPr>
            <a:r>
              <a:rPr lang="fr-FR" sz="2200" b="0" i="0" u="none" strike="noStrike" baseline="0" dirty="0">
                <a:solidFill>
                  <a:schemeClr val="tx1"/>
                </a:solidFill>
                <a:latin typeface="+mj-lt"/>
              </a:rPr>
              <a:t>Visite du </a:t>
            </a:r>
            <a:r>
              <a:rPr lang="fr-FR" sz="2200" b="1" i="0" u="none" strike="noStrike" baseline="0" dirty="0" err="1">
                <a:solidFill>
                  <a:schemeClr val="tx1"/>
                </a:solidFill>
                <a:latin typeface="+mj-lt"/>
              </a:rPr>
              <a:t>Castelvecchio</a:t>
            </a:r>
            <a:r>
              <a:rPr lang="fr-FR" sz="2200" b="0" i="0" u="none" strike="noStrike" baseline="0" dirty="0">
                <a:solidFill>
                  <a:schemeClr val="tx1"/>
                </a:solidFill>
                <a:latin typeface="+mj-lt"/>
              </a:rPr>
              <a:t> avec son musée et promenade </a:t>
            </a:r>
            <a:r>
              <a:rPr lang="fr-FR" sz="2200" dirty="0">
                <a:solidFill>
                  <a:schemeClr val="tx1"/>
                </a:solidFill>
                <a:latin typeface="+mj-lt"/>
              </a:rPr>
              <a:t>sur</a:t>
            </a:r>
            <a:r>
              <a:rPr lang="fr-FR" sz="2200" b="0" i="0" u="none" strike="noStrike" baseline="0" dirty="0">
                <a:solidFill>
                  <a:schemeClr val="tx1"/>
                </a:solidFill>
                <a:latin typeface="+mj-lt"/>
              </a:rPr>
              <a:t> le </a:t>
            </a:r>
            <a:r>
              <a:rPr lang="fr-FR" sz="2200" b="1" i="0" u="none" strike="noStrike" baseline="0" dirty="0">
                <a:solidFill>
                  <a:schemeClr val="tx1"/>
                </a:solidFill>
                <a:latin typeface="+mj-lt"/>
              </a:rPr>
              <a:t>Pont </a:t>
            </a:r>
            <a:r>
              <a:rPr lang="fr-FR" sz="2200" b="1" i="0" u="none" strike="noStrike" baseline="0" dirty="0" err="1">
                <a:solidFill>
                  <a:schemeClr val="tx1"/>
                </a:solidFill>
                <a:latin typeface="+mj-lt"/>
              </a:rPr>
              <a:t>Scaligero</a:t>
            </a:r>
            <a:r>
              <a:rPr lang="fr-FR" sz="2200" b="0" i="0" u="none" strike="noStrike" baseline="0" dirty="0">
                <a:solidFill>
                  <a:schemeClr val="tx1"/>
                </a:solidFill>
                <a:latin typeface="+mj-lt"/>
              </a:rPr>
              <a:t>. </a:t>
            </a:r>
          </a:p>
          <a:p>
            <a:pPr marL="228600" lvl="0" indent="-254000" algn="l" rtl="0">
              <a:spcBef>
                <a:spcPts val="0"/>
              </a:spcBef>
              <a:spcAft>
                <a:spcPts val="0"/>
              </a:spcAft>
              <a:buSzPts val="2200"/>
              <a:buChar char="•"/>
            </a:pPr>
            <a:r>
              <a:rPr lang="fr-FR" sz="2200" b="0" i="0" u="none" strike="noStrike" baseline="0" dirty="0">
                <a:solidFill>
                  <a:schemeClr val="tx1"/>
                </a:solidFill>
                <a:latin typeface="+mj-lt"/>
              </a:rPr>
              <a:t>Découverte de la ville à pied : la Place aux Herbes, la Maison de Juliette, la Piazza dei </a:t>
            </a:r>
            <a:r>
              <a:rPr lang="fr-FR" sz="2200" b="0" i="0" u="none" strike="noStrike" baseline="0" dirty="0" err="1">
                <a:solidFill>
                  <a:schemeClr val="tx1"/>
                </a:solidFill>
                <a:latin typeface="+mj-lt"/>
              </a:rPr>
              <a:t>Signori</a:t>
            </a:r>
            <a:r>
              <a:rPr lang="fr-FR" sz="2200" b="0" i="0" u="none" strike="noStrike" baseline="0" dirty="0">
                <a:solidFill>
                  <a:schemeClr val="tx1"/>
                </a:solidFill>
                <a:latin typeface="+mj-lt"/>
              </a:rPr>
              <a:t> et les Tombeaux des </a:t>
            </a:r>
            <a:r>
              <a:rPr lang="fr-FR" sz="2200" b="0" i="0" u="none" strike="noStrike" baseline="0" dirty="0" err="1">
                <a:solidFill>
                  <a:schemeClr val="tx1"/>
                </a:solidFill>
                <a:latin typeface="+mj-lt"/>
              </a:rPr>
              <a:t>Scaligeri</a:t>
            </a:r>
            <a:r>
              <a:rPr lang="fr-FR" sz="2200" b="0" i="0" u="none" strike="noStrike" baseline="0" dirty="0">
                <a:solidFill>
                  <a:schemeClr val="tx1"/>
                </a:solidFill>
                <a:latin typeface="+mj-lt"/>
              </a:rPr>
              <a:t> (extérieurs). </a:t>
            </a:r>
          </a:p>
          <a:p>
            <a:pPr marL="228600" lvl="0" indent="-254000" algn="l" rtl="0">
              <a:spcBef>
                <a:spcPts val="0"/>
              </a:spcBef>
              <a:spcAft>
                <a:spcPts val="0"/>
              </a:spcAft>
              <a:buSzPts val="2200"/>
              <a:buChar char="•"/>
            </a:pPr>
            <a:r>
              <a:rPr lang="fr-FR" sz="2200" dirty="0">
                <a:solidFill>
                  <a:schemeClr val="tx1"/>
                </a:solidFill>
                <a:latin typeface="+mj-lt"/>
              </a:rPr>
              <a:t>T</a:t>
            </a:r>
            <a:r>
              <a:rPr lang="fr-FR" sz="2200" b="0" i="0" u="none" strike="noStrike" baseline="0" dirty="0">
                <a:solidFill>
                  <a:schemeClr val="tx1"/>
                </a:solidFill>
                <a:latin typeface="+mj-lt"/>
              </a:rPr>
              <a:t>emps libre pour les souvenirs. </a:t>
            </a:r>
          </a:p>
          <a:p>
            <a:pPr marL="228600" lvl="0" indent="-254000" algn="l" rtl="0">
              <a:spcBef>
                <a:spcPts val="0"/>
              </a:spcBef>
              <a:spcAft>
                <a:spcPts val="0"/>
              </a:spcAft>
              <a:buSzPts val="2200"/>
              <a:buChar char="•"/>
            </a:pPr>
            <a:r>
              <a:rPr lang="fr-FR" sz="2200" i="0" u="none" strike="noStrike" baseline="0" dirty="0">
                <a:solidFill>
                  <a:schemeClr val="tx1"/>
                </a:solidFill>
                <a:latin typeface="+mj-lt"/>
              </a:rPr>
              <a:t>Dîner </a:t>
            </a:r>
            <a:r>
              <a:rPr lang="fr-FR" sz="2200" b="0" i="0" u="none" strike="noStrike" baseline="0" dirty="0">
                <a:solidFill>
                  <a:schemeClr val="tx1"/>
                </a:solidFill>
                <a:latin typeface="+mj-lt"/>
              </a:rPr>
              <a:t>dans une pizzeria en ville (pizza + dessert).</a:t>
            </a:r>
            <a:r>
              <a:rPr lang="fr-FR" sz="2200" dirty="0">
                <a:solidFill>
                  <a:schemeClr val="tx1"/>
                </a:solidFill>
                <a:latin typeface="+mj-lt"/>
                <a:ea typeface="Arial"/>
                <a:cs typeface="Arial"/>
                <a:sym typeface="Arial"/>
              </a:rPr>
              <a:t> </a:t>
            </a:r>
          </a:p>
          <a:p>
            <a:pPr marL="228600" lvl="0" indent="-254000" algn="l" rtl="0">
              <a:spcBef>
                <a:spcPts val="0"/>
              </a:spcBef>
              <a:spcAft>
                <a:spcPts val="0"/>
              </a:spcAft>
              <a:buSzPts val="2200"/>
              <a:buChar char="•"/>
            </a:pPr>
            <a:r>
              <a:rPr lang="fr-FR" sz="2200" dirty="0">
                <a:solidFill>
                  <a:schemeClr val="tx1"/>
                </a:solidFill>
                <a:latin typeface="+mj-lt"/>
                <a:ea typeface="Arial"/>
                <a:cs typeface="Arial"/>
                <a:sym typeface="Arial"/>
              </a:rPr>
              <a:t>Départ vers 22h. Nuitée dans le car. Arrivée samedi 30 mars, vers 6h, à Aix-les-Bains .</a:t>
            </a:r>
          </a:p>
          <a:p>
            <a:pPr marL="228600" lvl="0" indent="-254000" algn="l" rtl="0">
              <a:spcBef>
                <a:spcPts val="0"/>
              </a:spcBef>
              <a:spcAft>
                <a:spcPts val="0"/>
              </a:spcAft>
              <a:buSzPts val="2200"/>
              <a:buChar char="•"/>
            </a:pPr>
            <a:endParaRPr sz="2200" dirty="0"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52" name="Google Shape;152;p7"/>
          <p:cNvPicPr preferRelativeResize="0"/>
          <p:nvPr/>
        </p:nvPicPr>
        <p:blipFill>
          <a:blip r:embed="rId3"/>
          <a:srcRect l="19388" r="19388"/>
          <a:stretch/>
        </p:blipFill>
        <p:spPr>
          <a:xfrm>
            <a:off x="6863996" y="3154859"/>
            <a:ext cx="4030579" cy="3703141"/>
          </a:xfrm>
          <a:custGeom>
            <a:avLst/>
            <a:gdLst/>
            <a:ahLst/>
            <a:cxnLst/>
            <a:rect l="l" t="t" r="r" b="b"/>
            <a:pathLst>
              <a:path w="4030579" h="3703141" extrusionOk="0">
                <a:moveTo>
                  <a:pt x="2015289" y="0"/>
                </a:moveTo>
                <a:cubicBezTo>
                  <a:pt x="3128303" y="0"/>
                  <a:pt x="4030579" y="902277"/>
                  <a:pt x="4030579" y="2015290"/>
                </a:cubicBezTo>
                <a:cubicBezTo>
                  <a:pt x="4030579" y="2710923"/>
                  <a:pt x="3678127" y="3324237"/>
                  <a:pt x="3142057" y="3686399"/>
                </a:cubicBezTo>
                <a:lnTo>
                  <a:pt x="3114499" y="3703141"/>
                </a:lnTo>
                <a:lnTo>
                  <a:pt x="916080" y="3703141"/>
                </a:lnTo>
                <a:lnTo>
                  <a:pt x="888522" y="3686399"/>
                </a:lnTo>
                <a:cubicBezTo>
                  <a:pt x="352452" y="3324237"/>
                  <a:pt x="0" y="2710923"/>
                  <a:pt x="0" y="2015290"/>
                </a:cubicBezTo>
                <a:cubicBezTo>
                  <a:pt x="0" y="902277"/>
                  <a:pt x="902277" y="0"/>
                  <a:pt x="2015289" y="0"/>
                </a:cubicBezTo>
                <a:close/>
              </a:path>
            </a:pathLst>
          </a:custGeom>
          <a:noFill/>
          <a:ln>
            <a:noFill/>
          </a:ln>
        </p:spPr>
      </p:pic>
      <p:sp>
        <p:nvSpPr>
          <p:cNvPr id="153" name="Google Shape;153;p7"/>
          <p:cNvSpPr/>
          <p:nvPr/>
        </p:nvSpPr>
        <p:spPr>
          <a:xfrm rot="-6040930" flipH="1">
            <a:off x="6010869" y="-729072"/>
            <a:ext cx="4083433" cy="4083433"/>
          </a:xfrm>
          <a:prstGeom prst="arc">
            <a:avLst>
              <a:gd name="adj1" fmla="val 16200000"/>
              <a:gd name="adj2" fmla="val 20093138"/>
            </a:avLst>
          </a:prstGeom>
          <a:noFill/>
          <a:ln w="127000" cap="rnd" cmpd="sng">
            <a:solidFill>
              <a:schemeClr val="accent4"/>
            </a:solidFill>
            <a:prstDash val="dash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54" name="Google Shape;154;p7"/>
          <p:cNvPicPr preferRelativeResize="0"/>
          <p:nvPr/>
        </p:nvPicPr>
        <p:blipFill>
          <a:blip r:embed="rId4">
            <a:extLst>
              <a:ext uri="{837473B0-CC2E-450A-ABE3-18F120FF3D39}">
                <a1611:picAttrSrcUrl xmlns:a1611="http://schemas.microsoft.com/office/drawing/2016/11/main" r:id="rId5"/>
              </a:ext>
            </a:extLst>
          </a:blip>
          <a:srcRect l="12342" r="12342"/>
          <a:stretch/>
        </p:blipFill>
        <p:spPr>
          <a:xfrm>
            <a:off x="6305807" y="1"/>
            <a:ext cx="3519312" cy="3007909"/>
          </a:xfrm>
          <a:custGeom>
            <a:avLst/>
            <a:gdLst/>
            <a:ahLst/>
            <a:cxnLst/>
            <a:rect l="l" t="t" r="r" b="b"/>
            <a:pathLst>
              <a:path w="3519312" h="3007909" extrusionOk="0">
                <a:moveTo>
                  <a:pt x="519780" y="0"/>
                </a:moveTo>
                <a:lnTo>
                  <a:pt x="2999532" y="0"/>
                </a:lnTo>
                <a:lnTo>
                  <a:pt x="3003921" y="3989"/>
                </a:lnTo>
                <a:cubicBezTo>
                  <a:pt x="3322356" y="322424"/>
                  <a:pt x="3519312" y="762338"/>
                  <a:pt x="3519312" y="1248253"/>
                </a:cubicBezTo>
                <a:cubicBezTo>
                  <a:pt x="3519312" y="2220084"/>
                  <a:pt x="2731487" y="3007909"/>
                  <a:pt x="1759656" y="3007909"/>
                </a:cubicBezTo>
                <a:cubicBezTo>
                  <a:pt x="787826" y="3007909"/>
                  <a:pt x="0" y="2220084"/>
                  <a:pt x="0" y="1248253"/>
                </a:cubicBezTo>
                <a:cubicBezTo>
                  <a:pt x="0" y="762338"/>
                  <a:pt x="196957" y="322424"/>
                  <a:pt x="515392" y="3989"/>
                </a:cubicBezTo>
                <a:close/>
              </a:path>
            </a:pathLst>
          </a:custGeom>
          <a:noFill/>
          <a:ln>
            <a:noFill/>
          </a:ln>
        </p:spPr>
      </p:pic>
      <p:pic>
        <p:nvPicPr>
          <p:cNvPr id="155" name="Google Shape;155;p7"/>
          <p:cNvPicPr preferRelativeResize="0"/>
          <p:nvPr/>
        </p:nvPicPr>
        <p:blipFill>
          <a:blip r:embed="rId6">
            <a:extLst>
              <a:ext uri="{837473B0-CC2E-450A-ABE3-18F120FF3D39}">
                <a1611:picAttrSrcUrl xmlns:a1611="http://schemas.microsoft.com/office/drawing/2016/11/main" r:id="rId7"/>
              </a:ext>
            </a:extLst>
          </a:blip>
          <a:srcRect l="5083" r="5083"/>
          <a:stretch/>
        </p:blipFill>
        <p:spPr>
          <a:xfrm>
            <a:off x="9933462" y="372217"/>
            <a:ext cx="2258539" cy="3554668"/>
          </a:xfrm>
          <a:custGeom>
            <a:avLst/>
            <a:gdLst/>
            <a:ahLst/>
            <a:cxnLst/>
            <a:rect l="l" t="t" r="r" b="b"/>
            <a:pathLst>
              <a:path w="2258539" h="3554668" extrusionOk="0">
                <a:moveTo>
                  <a:pt x="1777334" y="0"/>
                </a:moveTo>
                <a:cubicBezTo>
                  <a:pt x="1900033" y="0"/>
                  <a:pt x="2019829" y="12434"/>
                  <a:pt x="2135529" y="36109"/>
                </a:cubicBezTo>
                <a:lnTo>
                  <a:pt x="2258539" y="67738"/>
                </a:lnTo>
                <a:lnTo>
                  <a:pt x="2258539" y="3486930"/>
                </a:lnTo>
                <a:lnTo>
                  <a:pt x="2135529" y="3518559"/>
                </a:lnTo>
                <a:cubicBezTo>
                  <a:pt x="2019829" y="3542235"/>
                  <a:pt x="1900033" y="3554668"/>
                  <a:pt x="1777334" y="3554668"/>
                </a:cubicBezTo>
                <a:cubicBezTo>
                  <a:pt x="795739" y="3554668"/>
                  <a:pt x="0" y="2758929"/>
                  <a:pt x="0" y="1777334"/>
                </a:cubicBezTo>
                <a:cubicBezTo>
                  <a:pt x="0" y="795740"/>
                  <a:pt x="795739" y="0"/>
                  <a:pt x="1777334" y="0"/>
                </a:cubicBezTo>
                <a:close/>
              </a:path>
            </a:pathLst>
          </a:cu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95145591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p8"/>
          <p:cNvSpPr/>
          <p:nvPr/>
        </p:nvSpPr>
        <p:spPr>
          <a:xfrm>
            <a:off x="3048" y="0"/>
            <a:ext cx="12188952" cy="6858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1" name="Google Shape;161;p8"/>
          <p:cNvSpPr/>
          <p:nvPr/>
        </p:nvSpPr>
        <p:spPr>
          <a:xfrm>
            <a:off x="4000500" y="1087403"/>
            <a:ext cx="8191500" cy="5770597"/>
          </a:xfrm>
          <a:custGeom>
            <a:avLst/>
            <a:gdLst/>
            <a:ahLst/>
            <a:cxnLst/>
            <a:rect l="l" t="t" r="r" b="b"/>
            <a:pathLst>
              <a:path w="8191500" h="5770597" extrusionOk="0">
                <a:moveTo>
                  <a:pt x="4929467" y="0"/>
                </a:moveTo>
                <a:cubicBezTo>
                  <a:pt x="6120547" y="0"/>
                  <a:pt x="7212963" y="419755"/>
                  <a:pt x="8065066" y="1118513"/>
                </a:cubicBezTo>
                <a:lnTo>
                  <a:pt x="8191500" y="1227339"/>
                </a:lnTo>
                <a:lnTo>
                  <a:pt x="8191500" y="5770597"/>
                </a:lnTo>
                <a:lnTo>
                  <a:pt x="79523" y="5770597"/>
                </a:lnTo>
                <a:lnTo>
                  <a:pt x="56799" y="5644158"/>
                </a:lnTo>
                <a:cubicBezTo>
                  <a:pt x="19398" y="5400934"/>
                  <a:pt x="0" y="5151822"/>
                  <a:pt x="0" y="4898209"/>
                </a:cubicBezTo>
                <a:cubicBezTo>
                  <a:pt x="0" y="2193003"/>
                  <a:pt x="2206998" y="0"/>
                  <a:pt x="4929467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Calibri"/>
              <a:buNone/>
            </a:pPr>
            <a:endParaRPr sz="18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2" name="Google Shape;162;p8"/>
          <p:cNvSpPr txBox="1">
            <a:spLocks noGrp="1"/>
          </p:cNvSpPr>
          <p:nvPr>
            <p:ph type="title"/>
          </p:nvPr>
        </p:nvSpPr>
        <p:spPr>
          <a:xfrm>
            <a:off x="4942875" y="3123275"/>
            <a:ext cx="6891000" cy="19806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000"/>
              <a:buFont typeface="Calibri"/>
              <a:buNone/>
            </a:pPr>
            <a:r>
              <a:rPr lang="fr-FR" sz="4188" b="1">
                <a:solidFill>
                  <a:schemeClr val="lt1"/>
                </a:solidFill>
                <a:highlight>
                  <a:schemeClr val="accent2"/>
                </a:highlight>
                <a:latin typeface="Arial"/>
                <a:ea typeface="Arial"/>
                <a:cs typeface="Arial"/>
                <a:sym typeface="Arial"/>
              </a:rPr>
              <a:t>Un voyage scolaire pour apprendre et partager: avant, pendant et après…</a:t>
            </a:r>
            <a:r>
              <a:rPr lang="fr-FR" sz="4200" b="1" i="1"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 </a:t>
            </a:r>
            <a:endParaRPr sz="88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3" name="Google Shape;163;p8"/>
          <p:cNvSpPr txBox="1">
            <a:spLocks noGrp="1"/>
          </p:cNvSpPr>
          <p:nvPr>
            <p:ph type="body" idx="1"/>
          </p:nvPr>
        </p:nvSpPr>
        <p:spPr>
          <a:xfrm>
            <a:off x="5093520" y="5224337"/>
            <a:ext cx="6589707" cy="13294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</a:pPr>
            <a:endParaRPr sz="24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164" name="Google Shape;164;p8"/>
          <p:cNvCxnSpPr/>
          <p:nvPr/>
        </p:nvCxnSpPr>
        <p:spPr>
          <a:xfrm>
            <a:off x="406241" y="183933"/>
            <a:ext cx="0" cy="1597708"/>
          </a:xfrm>
          <a:prstGeom prst="straightConnector1">
            <a:avLst/>
          </a:prstGeom>
          <a:noFill/>
          <a:ln w="127000" cap="rnd" cmpd="sng">
            <a:solidFill>
              <a:schemeClr val="accent4"/>
            </a:solidFill>
            <a:prstDash val="dash"/>
            <a:miter lim="800000"/>
            <a:headEnd type="none" w="sm" len="sm"/>
            <a:tailEnd type="none" w="sm" len="sm"/>
          </a:ln>
        </p:spPr>
      </p:cxnSp>
      <p:sp>
        <p:nvSpPr>
          <p:cNvPr id="165" name="Google Shape;165;p8"/>
          <p:cNvSpPr/>
          <p:nvPr/>
        </p:nvSpPr>
        <p:spPr>
          <a:xfrm>
            <a:off x="5292348" y="1"/>
            <a:ext cx="2279742" cy="1267785"/>
          </a:xfrm>
          <a:custGeom>
            <a:avLst/>
            <a:gdLst/>
            <a:ahLst/>
            <a:cxnLst/>
            <a:rect l="l" t="t" r="r" b="b"/>
            <a:pathLst>
              <a:path w="2279742" h="1267785" extrusionOk="0">
                <a:moveTo>
                  <a:pt x="0" y="0"/>
                </a:moveTo>
                <a:lnTo>
                  <a:pt x="138700" y="0"/>
                </a:lnTo>
                <a:lnTo>
                  <a:pt x="138700" y="1078193"/>
                </a:lnTo>
                <a:lnTo>
                  <a:pt x="2002733" y="0"/>
                </a:lnTo>
                <a:lnTo>
                  <a:pt x="2279742" y="0"/>
                </a:lnTo>
                <a:lnTo>
                  <a:pt x="104026" y="1258503"/>
                </a:lnTo>
                <a:cubicBezTo>
                  <a:pt x="93484" y="1264595"/>
                  <a:pt x="81523" y="1267796"/>
                  <a:pt x="69351" y="1267785"/>
                </a:cubicBezTo>
                <a:cubicBezTo>
                  <a:pt x="31049" y="1267785"/>
                  <a:pt x="0" y="1236737"/>
                  <a:pt x="0" y="1198436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6" name="Google Shape;166;p8"/>
          <p:cNvSpPr/>
          <p:nvPr/>
        </p:nvSpPr>
        <p:spPr>
          <a:xfrm>
            <a:off x="10208695" y="1"/>
            <a:ext cx="1135066" cy="477997"/>
          </a:xfrm>
          <a:custGeom>
            <a:avLst/>
            <a:gdLst/>
            <a:ahLst/>
            <a:cxnLst/>
            <a:rect l="l" t="t" r="r" b="b"/>
            <a:pathLst>
              <a:path w="1135066" h="477997" extrusionOk="0">
                <a:moveTo>
                  <a:pt x="0" y="0"/>
                </a:moveTo>
                <a:lnTo>
                  <a:pt x="1135066" y="0"/>
                </a:lnTo>
                <a:lnTo>
                  <a:pt x="1133370" y="16827"/>
                </a:lnTo>
                <a:cubicBezTo>
                  <a:pt x="1079514" y="280016"/>
                  <a:pt x="846644" y="477997"/>
                  <a:pt x="567533" y="477997"/>
                </a:cubicBezTo>
                <a:cubicBezTo>
                  <a:pt x="288422" y="477997"/>
                  <a:pt x="55552" y="280016"/>
                  <a:pt x="1696" y="16827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7" name="Google Shape;167;p8"/>
          <p:cNvSpPr/>
          <p:nvPr/>
        </p:nvSpPr>
        <p:spPr>
          <a:xfrm>
            <a:off x="1569044" y="514898"/>
            <a:ext cx="2393351" cy="2328423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Calibri"/>
              <a:buNone/>
            </a:pPr>
            <a:endParaRPr sz="18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8" name="Google Shape;168;p8"/>
          <p:cNvSpPr/>
          <p:nvPr/>
        </p:nvSpPr>
        <p:spPr>
          <a:xfrm flipH="1">
            <a:off x="0" y="2949740"/>
            <a:ext cx="1186451" cy="1771650"/>
          </a:xfrm>
          <a:custGeom>
            <a:avLst/>
            <a:gdLst/>
            <a:ahLst/>
            <a:cxnLst/>
            <a:rect l="l" t="t" r="r" b="b"/>
            <a:pathLst>
              <a:path w="1186451" h="1771650" extrusionOk="0">
                <a:moveTo>
                  <a:pt x="61913" y="0"/>
                </a:moveTo>
                <a:lnTo>
                  <a:pt x="1186451" y="0"/>
                </a:lnTo>
                <a:lnTo>
                  <a:pt x="1186451" y="123825"/>
                </a:lnTo>
                <a:lnTo>
                  <a:pt x="123825" y="123825"/>
                </a:lnTo>
                <a:lnTo>
                  <a:pt x="123825" y="1647825"/>
                </a:lnTo>
                <a:lnTo>
                  <a:pt x="1186451" y="1647825"/>
                </a:lnTo>
                <a:lnTo>
                  <a:pt x="1186451" y="1771650"/>
                </a:lnTo>
                <a:lnTo>
                  <a:pt x="61913" y="1771650"/>
                </a:lnTo>
                <a:cubicBezTo>
                  <a:pt x="27719" y="1771650"/>
                  <a:pt x="0" y="1743932"/>
                  <a:pt x="0" y="1709738"/>
                </a:cubicBezTo>
                <a:lnTo>
                  <a:pt x="0" y="61913"/>
                </a:lnTo>
                <a:cubicBezTo>
                  <a:pt x="0" y="27719"/>
                  <a:pt x="27719" y="0"/>
                  <a:pt x="61913" y="0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9" name="Google Shape;169;p8"/>
          <p:cNvSpPr/>
          <p:nvPr/>
        </p:nvSpPr>
        <p:spPr>
          <a:xfrm rot="-5400000">
            <a:off x="1539683" y="4203427"/>
            <a:ext cx="4083433" cy="4083433"/>
          </a:xfrm>
          <a:prstGeom prst="arc">
            <a:avLst>
              <a:gd name="adj1" fmla="val 16200000"/>
              <a:gd name="adj2" fmla="val 0"/>
            </a:avLst>
          </a:prstGeom>
          <a:noFill/>
          <a:ln w="127000" cap="rnd" cmpd="sng">
            <a:solidFill>
              <a:schemeClr val="accent4"/>
            </a:solidFill>
            <a:prstDash val="dash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g20459786900_0_3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5" name="Google Shape;175;g20459786900_0_33"/>
          <p:cNvSpPr txBox="1">
            <a:spLocks noGrp="1"/>
          </p:cNvSpPr>
          <p:nvPr>
            <p:ph type="title"/>
          </p:nvPr>
        </p:nvSpPr>
        <p:spPr>
          <a:xfrm>
            <a:off x="578375" y="345800"/>
            <a:ext cx="5683200" cy="92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 fontScale="90000"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libri"/>
              <a:buNone/>
            </a:pPr>
            <a:r>
              <a:rPr lang="fr-FR" b="1"/>
              <a:t>Exploitation pédagogique</a:t>
            </a:r>
            <a:r>
              <a:rPr lang="fr-FR"/>
              <a:t> </a:t>
            </a:r>
            <a:endParaRPr/>
          </a:p>
        </p:txBody>
      </p:sp>
      <p:sp>
        <p:nvSpPr>
          <p:cNvPr id="176" name="Google Shape;176;g20459786900_0_33"/>
          <p:cNvSpPr txBox="1">
            <a:spLocks noGrp="1"/>
          </p:cNvSpPr>
          <p:nvPr>
            <p:ph type="body" idx="1"/>
          </p:nvPr>
        </p:nvSpPr>
        <p:spPr>
          <a:xfrm>
            <a:off x="358950" y="1431125"/>
            <a:ext cx="9423900" cy="498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92500" lnSpcReduction="10000"/>
          </a:bodyPr>
          <a:lstStyle/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fr-FR" sz="2780" b="1" dirty="0"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Avant le départ: </a:t>
            </a:r>
            <a:r>
              <a:rPr lang="fr-FR" sz="2780" dirty="0"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les élèves seront sensibilisés aux diverses thématiques abordées et effectueront des </a:t>
            </a:r>
            <a:r>
              <a:rPr lang="fr-FR" sz="2780" b="1" dirty="0"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recherches</a:t>
            </a:r>
            <a:r>
              <a:rPr lang="fr-FR" sz="2780" dirty="0"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 pour préparer les visites.</a:t>
            </a:r>
            <a:endParaRPr sz="2780" dirty="0"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-FR" sz="2780" b="1" dirty="0"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Durant le séjour: </a:t>
            </a:r>
            <a:r>
              <a:rPr lang="fr-FR" sz="2780" dirty="0"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chaque élève devra compléter quotidiennement un </a:t>
            </a:r>
            <a:r>
              <a:rPr lang="fr-FR" sz="2780" b="1" dirty="0"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Carnet de Voyage</a:t>
            </a:r>
            <a:r>
              <a:rPr lang="fr-FR" sz="2780" dirty="0"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, concernant les différents aspects des visites, qui aidera les élèves à cerner l’importance de ce qu’ils verront et à rester concentrés.</a:t>
            </a:r>
            <a:endParaRPr sz="2780" dirty="0"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fr-FR" sz="2780" b="1" dirty="0"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Au retour</a:t>
            </a:r>
            <a:r>
              <a:rPr lang="fr-FR" sz="2780" dirty="0"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: une </a:t>
            </a:r>
            <a:r>
              <a:rPr lang="fr-FR" sz="2780" b="1" dirty="0"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exposition d’affiches</a:t>
            </a:r>
            <a:r>
              <a:rPr lang="fr-FR" sz="2780" dirty="0"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 faites par les élèves sera organisée pour faire réélaborer et exprimer les souvenirs de ce voyage d’une manière plus artistique et personnelle. </a:t>
            </a:r>
            <a:br>
              <a:rPr lang="fr-FR" sz="2780" dirty="0"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</a:br>
            <a:r>
              <a:rPr lang="fr-FR" sz="2780" dirty="0"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Un </a:t>
            </a:r>
            <a:r>
              <a:rPr lang="fr-FR" sz="2780" b="1" dirty="0"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concours pour les meilleures photos du voyage</a:t>
            </a:r>
            <a:r>
              <a:rPr lang="fr-FR" sz="2780" dirty="0"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 sera aussi mis en place</a:t>
            </a:r>
            <a:r>
              <a:rPr lang="fr-FR" sz="2416" dirty="0"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.</a:t>
            </a:r>
            <a:r>
              <a:rPr lang="fr-FR" sz="2000" dirty="0"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 </a:t>
            </a:r>
            <a:endParaRPr sz="2000" dirty="0"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7" name="Google Shape;177;g20459786900_0_33"/>
          <p:cNvSpPr/>
          <p:nvPr/>
        </p:nvSpPr>
        <p:spPr>
          <a:xfrm>
            <a:off x="10784119" y="509232"/>
            <a:ext cx="947400" cy="9219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Calibri"/>
              <a:buNone/>
            </a:pPr>
            <a:endParaRPr sz="18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8" name="Google Shape;178;g20459786900_0_33"/>
          <p:cNvSpPr/>
          <p:nvPr/>
        </p:nvSpPr>
        <p:spPr>
          <a:xfrm rot="-6041023" flipH="1">
            <a:off x="9889391" y="-1648215"/>
            <a:ext cx="4021307" cy="4021307"/>
          </a:xfrm>
          <a:prstGeom prst="arc">
            <a:avLst>
              <a:gd name="adj1" fmla="val 16200000"/>
              <a:gd name="adj2" fmla="val 20093138"/>
            </a:avLst>
          </a:prstGeom>
          <a:noFill/>
          <a:ln w="127000" cap="rnd" cmpd="sng">
            <a:solidFill>
              <a:schemeClr val="accent4"/>
            </a:solidFill>
            <a:prstDash val="dash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194</TotalTime>
  <Words>1139</Words>
  <Application>Microsoft Office PowerPoint</Application>
  <PresentationFormat>Grand écran</PresentationFormat>
  <Paragraphs>82</Paragraphs>
  <Slides>19</Slides>
  <Notes>19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19</vt:i4>
      </vt:variant>
    </vt:vector>
  </HeadingPairs>
  <TitlesOfParts>
    <vt:vector size="24" baseType="lpstr">
      <vt:lpstr>Calibri</vt:lpstr>
      <vt:lpstr>Congenial Black</vt:lpstr>
      <vt:lpstr>Overlock</vt:lpstr>
      <vt:lpstr>Arial</vt:lpstr>
      <vt:lpstr>Thème Office</vt:lpstr>
      <vt:lpstr>Voyage en Italie 2024</vt:lpstr>
      <vt:lpstr>Notre feuille de route </vt:lpstr>
      <vt:lpstr>Le programme  Jour 1: Vicenza </vt:lpstr>
      <vt:lpstr>Jours 2 et 3: Venezia</vt:lpstr>
      <vt:lpstr>Le programme Jour 2: Venezia</vt:lpstr>
      <vt:lpstr>Le programme Jour 3: Venezia</vt:lpstr>
      <vt:lpstr>Le programme Jour 4: Verona</vt:lpstr>
      <vt:lpstr>Un voyage scolaire pour apprendre et partager: avant, pendant et après… </vt:lpstr>
      <vt:lpstr>Exploitation pédagogique </vt:lpstr>
      <vt:lpstr>Les documents à préparer pour partir</vt:lpstr>
      <vt:lpstr>Documents nécessaires (dont les copies ou les originaux sont à fournir à l’équipe enseignante avant les vacances d’hiver) </vt:lpstr>
      <vt:lpstr>Les règles de vie pour un voyage réussi </vt:lpstr>
      <vt:lpstr>Comportement attendu</vt:lpstr>
      <vt:lpstr>On reste en contact!</vt:lpstr>
      <vt:lpstr>Communication avec les familles</vt:lpstr>
      <vt:lpstr>Quelques dernières informations utiles…</vt:lpstr>
      <vt:lpstr>Côté santé </vt:lpstr>
      <vt:lpstr>Pour les trajets en car (spécialement pour la nuitée du retour) prévoir: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Voyage en Italie 2023</dc:title>
  <dc:creator>Luisa Giari</dc:creator>
  <cp:lastModifiedBy>Luisa Giari</cp:lastModifiedBy>
  <cp:revision>13</cp:revision>
  <dcterms:created xsi:type="dcterms:W3CDTF">2023-01-25T23:26:49Z</dcterms:created>
  <dcterms:modified xsi:type="dcterms:W3CDTF">2024-01-21T23:12:55Z</dcterms:modified>
</cp:coreProperties>
</file>